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7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040E-4559-4409-881C-65036D6435A0}" type="datetimeFigureOut">
              <a:rPr lang="en-PH" smtClean="0"/>
              <a:t>24/07/2017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083-CFA2-44C8-B4A6-98254D0D4AAE}" type="slidenum">
              <a:rPr lang="en-PH" smtClean="0"/>
              <a:t>‹#›</a:t>
            </a:fld>
            <a:endParaRPr lang="en-PH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040E-4559-4409-881C-65036D6435A0}" type="datetimeFigureOut">
              <a:rPr lang="en-PH" smtClean="0"/>
              <a:t>24/07/2017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083-CFA2-44C8-B4A6-98254D0D4AA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040E-4559-4409-881C-65036D6435A0}" type="datetimeFigureOut">
              <a:rPr lang="en-PH" smtClean="0"/>
              <a:t>24/07/2017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083-CFA2-44C8-B4A6-98254D0D4AA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040E-4559-4409-881C-65036D6435A0}" type="datetimeFigureOut">
              <a:rPr lang="en-PH" smtClean="0"/>
              <a:t>24/07/2017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083-CFA2-44C8-B4A6-98254D0D4AA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040E-4559-4409-881C-65036D6435A0}" type="datetimeFigureOut">
              <a:rPr lang="en-PH" smtClean="0"/>
              <a:t>24/07/2017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083-CFA2-44C8-B4A6-98254D0D4AAE}" type="slidenum">
              <a:rPr lang="en-PH" smtClean="0"/>
              <a:t>‹#›</a:t>
            </a:fld>
            <a:endParaRPr lang="en-P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040E-4559-4409-881C-65036D6435A0}" type="datetimeFigureOut">
              <a:rPr lang="en-PH" smtClean="0"/>
              <a:t>24/07/2017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083-CFA2-44C8-B4A6-98254D0D4AA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040E-4559-4409-881C-65036D6435A0}" type="datetimeFigureOut">
              <a:rPr lang="en-PH" smtClean="0"/>
              <a:t>24/07/2017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083-CFA2-44C8-B4A6-98254D0D4AA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040E-4559-4409-881C-65036D6435A0}" type="datetimeFigureOut">
              <a:rPr lang="en-PH" smtClean="0"/>
              <a:t>24/07/2017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083-CFA2-44C8-B4A6-98254D0D4AA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040E-4559-4409-881C-65036D6435A0}" type="datetimeFigureOut">
              <a:rPr lang="en-PH" smtClean="0"/>
              <a:t>24/07/2017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083-CFA2-44C8-B4A6-98254D0D4AA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040E-4559-4409-881C-65036D6435A0}" type="datetimeFigureOut">
              <a:rPr lang="en-PH" smtClean="0"/>
              <a:t>24/07/2017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083-CFA2-44C8-B4A6-98254D0D4AAE}" type="slidenum">
              <a:rPr lang="en-PH" smtClean="0"/>
              <a:t>‹#›</a:t>
            </a:fld>
            <a:endParaRPr lang="en-PH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25B040E-4559-4409-881C-65036D6435A0}" type="datetimeFigureOut">
              <a:rPr lang="en-PH" smtClean="0"/>
              <a:t>24/07/2017</a:t>
            </a:fld>
            <a:endParaRPr lang="en-PH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9EE8083-CFA2-44C8-B4A6-98254D0D4AAE}" type="slidenum">
              <a:rPr lang="en-PH" smtClean="0"/>
              <a:t>‹#›</a:t>
            </a:fld>
            <a:endParaRPr lang="en-P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25B040E-4559-4409-881C-65036D6435A0}" type="datetimeFigureOut">
              <a:rPr lang="en-PH" smtClean="0"/>
              <a:t>24/07/2017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9EE8083-CFA2-44C8-B4A6-98254D0D4AAE}" type="slidenum">
              <a:rPr lang="en-PH" smtClean="0"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5184648"/>
            <a:ext cx="8077200" cy="1673352"/>
          </a:xfrm>
        </p:spPr>
        <p:txBody>
          <a:bodyPr/>
          <a:lstStyle/>
          <a:p>
            <a:r>
              <a:rPr lang="en-PH" dirty="0" smtClean="0"/>
              <a:t>Performance Portfolio</a:t>
            </a:r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10000"/>
            <a:ext cx="8077200" cy="1499616"/>
          </a:xfrm>
        </p:spPr>
        <p:txBody>
          <a:bodyPr/>
          <a:lstStyle/>
          <a:p>
            <a:endParaRPr lang="en-PH" b="1" dirty="0" smtClean="0"/>
          </a:p>
          <a:p>
            <a:endParaRPr lang="en-PH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31" t="33660" r="18772"/>
          <a:stretch/>
        </p:blipFill>
        <p:spPr>
          <a:xfrm>
            <a:off x="1981200" y="341956"/>
            <a:ext cx="5212122" cy="376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03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dirty="0" smtClean="0"/>
              <a:t>Tips on How to Create a Portfolio</a:t>
            </a:r>
            <a:endParaRPr lang="en-PH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2"/>
          <a:stretch/>
        </p:blipFill>
        <p:spPr>
          <a:xfrm>
            <a:off x="5943600" y="1695233"/>
            <a:ext cx="2615381" cy="4625975"/>
          </a:xfrm>
        </p:spPr>
      </p:pic>
      <p:sp>
        <p:nvSpPr>
          <p:cNvPr id="5" name="TextBox 4"/>
          <p:cNvSpPr txBox="1"/>
          <p:nvPr/>
        </p:nvSpPr>
        <p:spPr>
          <a:xfrm>
            <a:off x="304800" y="1905000"/>
            <a:ext cx="5257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 sz="2800" b="1" dirty="0" smtClean="0"/>
              <a:t>Include a description for each document</a:t>
            </a:r>
            <a:r>
              <a:rPr lang="en-PH" sz="2800" dirty="0" smtClean="0"/>
              <a:t> ( your caption can contain title, date, produced, context, purpose and evaluation)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 sz="2800" b="1" dirty="0" smtClean="0"/>
              <a:t>Include dividers </a:t>
            </a:r>
            <a:r>
              <a:rPr lang="en-PH" sz="2800" dirty="0" smtClean="0"/>
              <a:t>so it is easy to find documents dividers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 sz="2800" b="1" dirty="0" smtClean="0"/>
              <a:t>Sell yourself ( MOV’s)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PH" sz="2800" dirty="0" smtClean="0"/>
          </a:p>
        </p:txBody>
      </p:sp>
    </p:spTree>
    <p:extLst>
      <p:ext uri="{BB962C8B-B14F-4D97-AF65-F5344CB8AC3E}">
        <p14:creationId xmlns:p14="http://schemas.microsoft.com/office/powerpoint/2010/main" val="31764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sample</a:t>
            </a:r>
            <a:endParaRPr lang="en-PH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828800"/>
            <a:ext cx="6167966" cy="4625975"/>
          </a:xfrm>
        </p:spPr>
      </p:pic>
    </p:spTree>
    <p:extLst>
      <p:ext uri="{BB962C8B-B14F-4D97-AF65-F5344CB8AC3E}">
        <p14:creationId xmlns:p14="http://schemas.microsoft.com/office/powerpoint/2010/main" val="383235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0" y="0"/>
                </a:moveTo>
                <a:lnTo>
                  <a:pt x="9906000" y="0"/>
                </a:lnTo>
                <a:lnTo>
                  <a:pt x="9906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4800"/>
            <a:ext cx="9144000" cy="6172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089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3206" y="1552346"/>
            <a:ext cx="7869115" cy="46474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400" spc="5" dirty="0">
                <a:latin typeface="Times New Roman"/>
                <a:cs typeface="Times New Roman"/>
              </a:rPr>
              <a:t>Once </a:t>
            </a:r>
            <a:r>
              <a:rPr sz="3400" spc="-15" dirty="0">
                <a:latin typeface="Times New Roman"/>
                <a:cs typeface="Times New Roman"/>
              </a:rPr>
              <a:t>the </a:t>
            </a:r>
            <a:r>
              <a:rPr sz="3400" spc="-20" dirty="0">
                <a:latin typeface="Times New Roman"/>
                <a:cs typeface="Times New Roman"/>
              </a:rPr>
              <a:t>form </a:t>
            </a:r>
            <a:r>
              <a:rPr sz="3400" spc="-25" dirty="0">
                <a:latin typeface="Times New Roman"/>
                <a:cs typeface="Times New Roman"/>
              </a:rPr>
              <a:t>is </a:t>
            </a:r>
            <a:r>
              <a:rPr sz="3400" spc="-20" dirty="0">
                <a:latin typeface="Times New Roman"/>
                <a:cs typeface="Times New Roman"/>
              </a:rPr>
              <a:t>completed</a:t>
            </a:r>
            <a:r>
              <a:rPr sz="3400" spc="350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:</a:t>
            </a:r>
          </a:p>
          <a:p>
            <a:pPr marL="12700">
              <a:lnSpc>
                <a:spcPts val="3890"/>
              </a:lnSpc>
              <a:spcBef>
                <a:spcPts val="219"/>
              </a:spcBef>
              <a:tabLst>
                <a:tab pos="3758565" algn="l"/>
              </a:tabLst>
            </a:pPr>
            <a:r>
              <a:rPr sz="3400" b="1" spc="10" dirty="0">
                <a:solidFill>
                  <a:srgbClr val="900000"/>
                </a:solidFill>
                <a:latin typeface="Times New Roman"/>
                <a:cs typeface="Times New Roman"/>
              </a:rPr>
              <a:t>KRAs</a:t>
            </a:r>
            <a:r>
              <a:rPr sz="3400" b="1" spc="-80" dirty="0">
                <a:solidFill>
                  <a:srgbClr val="900000"/>
                </a:solidFill>
                <a:latin typeface="Times New Roman"/>
                <a:cs typeface="Times New Roman"/>
              </a:rPr>
              <a:t> </a:t>
            </a:r>
            <a:r>
              <a:rPr sz="3400" b="1" dirty="0">
                <a:solidFill>
                  <a:srgbClr val="900000"/>
                </a:solidFill>
                <a:latin typeface="Times New Roman"/>
                <a:cs typeface="Times New Roman"/>
              </a:rPr>
              <a:t>+</a:t>
            </a:r>
            <a:r>
              <a:rPr sz="3400" b="1" spc="15" dirty="0">
                <a:solidFill>
                  <a:srgbClr val="900000"/>
                </a:solidFill>
                <a:latin typeface="Times New Roman"/>
                <a:cs typeface="Times New Roman"/>
              </a:rPr>
              <a:t> </a:t>
            </a:r>
            <a:r>
              <a:rPr sz="3400" b="1" spc="-20" dirty="0">
                <a:solidFill>
                  <a:srgbClr val="900000"/>
                </a:solidFill>
                <a:latin typeface="Times New Roman"/>
                <a:cs typeface="Times New Roman"/>
              </a:rPr>
              <a:t>Objectives	</a:t>
            </a:r>
            <a:r>
              <a:rPr sz="3400" b="1" dirty="0">
                <a:solidFill>
                  <a:srgbClr val="900000"/>
                </a:solidFill>
                <a:latin typeface="Times New Roman"/>
                <a:cs typeface="Times New Roman"/>
              </a:rPr>
              <a:t>+ </a:t>
            </a:r>
            <a:r>
              <a:rPr sz="3400" b="1" spc="-10" dirty="0">
                <a:solidFill>
                  <a:srgbClr val="900000"/>
                </a:solidFill>
                <a:latin typeface="Times New Roman"/>
                <a:cs typeface="Times New Roman"/>
              </a:rPr>
              <a:t>Performance</a:t>
            </a:r>
            <a:r>
              <a:rPr sz="3400" b="1" spc="110" dirty="0">
                <a:solidFill>
                  <a:srgbClr val="900000"/>
                </a:solidFill>
                <a:latin typeface="Times New Roman"/>
                <a:cs typeface="Times New Roman"/>
              </a:rPr>
              <a:t> </a:t>
            </a:r>
            <a:r>
              <a:rPr sz="3400" b="1" spc="-15" dirty="0">
                <a:solidFill>
                  <a:srgbClr val="900000"/>
                </a:solidFill>
                <a:latin typeface="Times New Roman"/>
                <a:cs typeface="Times New Roman"/>
              </a:rPr>
              <a:t>Indicators</a:t>
            </a:r>
            <a:endParaRPr sz="3400" dirty="0">
              <a:latin typeface="Times New Roman"/>
              <a:cs typeface="Times New Roman"/>
            </a:endParaRPr>
          </a:p>
          <a:p>
            <a:pPr marL="12700">
              <a:lnSpc>
                <a:spcPts val="3890"/>
              </a:lnSpc>
            </a:pPr>
            <a:r>
              <a:rPr sz="3400" b="1" dirty="0">
                <a:solidFill>
                  <a:srgbClr val="900000"/>
                </a:solidFill>
                <a:latin typeface="Times New Roman"/>
                <a:cs typeface="Times New Roman"/>
              </a:rPr>
              <a:t>+</a:t>
            </a:r>
            <a:r>
              <a:rPr sz="3400" b="1" spc="-75" dirty="0">
                <a:solidFill>
                  <a:srgbClr val="900000"/>
                </a:solidFill>
                <a:latin typeface="Times New Roman"/>
                <a:cs typeface="Times New Roman"/>
              </a:rPr>
              <a:t> </a:t>
            </a:r>
            <a:r>
              <a:rPr sz="3400" b="1" spc="-10" dirty="0" smtClean="0">
                <a:solidFill>
                  <a:srgbClr val="900000"/>
                </a:solidFill>
                <a:latin typeface="Times New Roman"/>
                <a:cs typeface="Times New Roman"/>
              </a:rPr>
              <a:t>Competencies</a:t>
            </a:r>
            <a:endParaRPr sz="4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400" spc="-10" dirty="0">
                <a:latin typeface="Calibri"/>
                <a:cs typeface="Calibri"/>
              </a:rPr>
              <a:t>①</a:t>
            </a:r>
            <a:r>
              <a:rPr sz="3400" spc="-10" dirty="0">
                <a:latin typeface="Times New Roman"/>
                <a:cs typeface="Times New Roman"/>
              </a:rPr>
              <a:t>Rater </a:t>
            </a:r>
            <a:r>
              <a:rPr sz="3400" spc="-15" dirty="0">
                <a:latin typeface="Times New Roman"/>
                <a:cs typeface="Times New Roman"/>
              </a:rPr>
              <a:t>schedules </a:t>
            </a:r>
            <a:r>
              <a:rPr sz="3400" dirty="0">
                <a:latin typeface="Times New Roman"/>
                <a:cs typeface="Times New Roman"/>
              </a:rPr>
              <a:t>a </a:t>
            </a:r>
            <a:r>
              <a:rPr sz="3400" spc="-25" dirty="0">
                <a:latin typeface="Times New Roman"/>
                <a:cs typeface="Times New Roman"/>
              </a:rPr>
              <a:t>meeting </a:t>
            </a:r>
            <a:r>
              <a:rPr sz="3400" spc="-15" dirty="0">
                <a:latin typeface="Times New Roman"/>
                <a:cs typeface="Times New Roman"/>
              </a:rPr>
              <a:t>with</a:t>
            </a:r>
            <a:r>
              <a:rPr sz="3400" spc="395" dirty="0">
                <a:latin typeface="Times New Roman"/>
                <a:cs typeface="Times New Roman"/>
              </a:rPr>
              <a:t> </a:t>
            </a:r>
            <a:r>
              <a:rPr sz="3400" spc="-10" dirty="0">
                <a:latin typeface="Times New Roman"/>
                <a:cs typeface="Times New Roman"/>
              </a:rPr>
              <a:t>Ratee.</a:t>
            </a:r>
            <a:endParaRPr sz="3400" dirty="0">
              <a:latin typeface="Times New Roman"/>
              <a:cs typeface="Times New Roman"/>
            </a:endParaRPr>
          </a:p>
          <a:p>
            <a:pPr marL="532765" marR="230504" indent="-520700">
              <a:lnSpc>
                <a:spcPts val="3700"/>
              </a:lnSpc>
              <a:spcBef>
                <a:spcPts val="660"/>
              </a:spcBef>
            </a:pPr>
            <a:r>
              <a:rPr sz="3400" spc="-5" dirty="0">
                <a:latin typeface="Calibri"/>
                <a:cs typeface="Calibri"/>
              </a:rPr>
              <a:t>②</a:t>
            </a:r>
            <a:r>
              <a:rPr sz="3400" spc="-5" dirty="0">
                <a:latin typeface="Times New Roman"/>
                <a:cs typeface="Times New Roman"/>
              </a:rPr>
              <a:t>They </a:t>
            </a:r>
            <a:r>
              <a:rPr sz="3400" spc="-15" dirty="0">
                <a:latin typeface="Times New Roman"/>
                <a:cs typeface="Times New Roman"/>
              </a:rPr>
              <a:t>agree </a:t>
            </a:r>
            <a:r>
              <a:rPr sz="3400" dirty="0">
                <a:latin typeface="Times New Roman"/>
                <a:cs typeface="Times New Roman"/>
              </a:rPr>
              <a:t>on </a:t>
            </a:r>
            <a:r>
              <a:rPr sz="3400" spc="-15" dirty="0">
                <a:latin typeface="Times New Roman"/>
                <a:cs typeface="Times New Roman"/>
              </a:rPr>
              <a:t>the </a:t>
            </a:r>
            <a:r>
              <a:rPr sz="3400" spc="-30" dirty="0">
                <a:latin typeface="Times New Roman"/>
                <a:cs typeface="Times New Roman"/>
              </a:rPr>
              <a:t>listed </a:t>
            </a:r>
            <a:r>
              <a:rPr sz="3400" spc="15" dirty="0">
                <a:latin typeface="Times New Roman"/>
                <a:cs typeface="Times New Roman"/>
              </a:rPr>
              <a:t>KRAs, </a:t>
            </a:r>
            <a:r>
              <a:rPr sz="3400" spc="-15" dirty="0">
                <a:latin typeface="Times New Roman"/>
                <a:cs typeface="Times New Roman"/>
              </a:rPr>
              <a:t>Objectives,  </a:t>
            </a:r>
            <a:r>
              <a:rPr sz="3400" spc="-20" dirty="0">
                <a:latin typeface="Times New Roman"/>
                <a:cs typeface="Times New Roman"/>
              </a:rPr>
              <a:t>Performance Indicators </a:t>
            </a:r>
            <a:r>
              <a:rPr sz="3400" spc="-5" dirty="0">
                <a:latin typeface="Times New Roman"/>
                <a:cs typeface="Times New Roman"/>
              </a:rPr>
              <a:t>and </a:t>
            </a:r>
            <a:r>
              <a:rPr sz="3400" spc="-15" dirty="0">
                <a:latin typeface="Times New Roman"/>
                <a:cs typeface="Times New Roman"/>
              </a:rPr>
              <a:t>assigned Weight  </a:t>
            </a:r>
            <a:r>
              <a:rPr sz="3400" spc="-5" dirty="0">
                <a:latin typeface="Times New Roman"/>
                <a:cs typeface="Times New Roman"/>
              </a:rPr>
              <a:t>per</a:t>
            </a:r>
            <a:r>
              <a:rPr sz="3400" spc="-75" dirty="0">
                <a:latin typeface="Times New Roman"/>
                <a:cs typeface="Times New Roman"/>
              </a:rPr>
              <a:t> </a:t>
            </a:r>
            <a:r>
              <a:rPr sz="3400" spc="25" dirty="0">
                <a:latin typeface="Times New Roman"/>
                <a:cs typeface="Times New Roman"/>
              </a:rPr>
              <a:t>KRA.</a:t>
            </a:r>
            <a:endParaRPr sz="3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9"/>
              </a:spcBef>
            </a:pPr>
            <a:r>
              <a:rPr sz="3400" spc="-10" dirty="0">
                <a:latin typeface="Calibri"/>
                <a:cs typeface="Calibri"/>
              </a:rPr>
              <a:t>③</a:t>
            </a:r>
            <a:r>
              <a:rPr sz="3400" spc="-10" dirty="0">
                <a:latin typeface="Times New Roman"/>
                <a:cs typeface="Times New Roman"/>
              </a:rPr>
              <a:t>Decide </a:t>
            </a:r>
            <a:r>
              <a:rPr sz="3400" spc="5" dirty="0">
                <a:latin typeface="Times New Roman"/>
                <a:cs typeface="Times New Roman"/>
              </a:rPr>
              <a:t>what </a:t>
            </a:r>
            <a:r>
              <a:rPr sz="3400" spc="-20" dirty="0">
                <a:latin typeface="Times New Roman"/>
                <a:cs typeface="Times New Roman"/>
              </a:rPr>
              <a:t>competencies </a:t>
            </a:r>
            <a:r>
              <a:rPr sz="3400" spc="-25" dirty="0">
                <a:latin typeface="Times New Roman"/>
                <a:cs typeface="Times New Roman"/>
              </a:rPr>
              <a:t>to </a:t>
            </a:r>
            <a:r>
              <a:rPr sz="3400" spc="-10" dirty="0">
                <a:latin typeface="Times New Roman"/>
                <a:cs typeface="Times New Roman"/>
              </a:rPr>
              <a:t>focus</a:t>
            </a:r>
            <a:r>
              <a:rPr sz="3400" spc="395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on.</a:t>
            </a:r>
          </a:p>
        </p:txBody>
      </p:sp>
      <p:sp>
        <p:nvSpPr>
          <p:cNvPr id="3" name="object 3"/>
          <p:cNvSpPr/>
          <p:nvPr/>
        </p:nvSpPr>
        <p:spPr>
          <a:xfrm>
            <a:off x="23446" y="50800"/>
            <a:ext cx="9108831" cy="1130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0" y="152400"/>
            <a:ext cx="5134708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00" y="82550"/>
            <a:ext cx="9003323" cy="1016000"/>
          </a:xfrm>
          <a:custGeom>
            <a:avLst/>
            <a:gdLst/>
            <a:ahLst/>
            <a:cxnLst/>
            <a:rect l="l" t="t" r="r" b="b"/>
            <a:pathLst>
              <a:path w="9753600" h="1016000">
                <a:moveTo>
                  <a:pt x="0" y="169333"/>
                </a:moveTo>
                <a:lnTo>
                  <a:pt x="6048" y="124317"/>
                </a:lnTo>
                <a:lnTo>
                  <a:pt x="23118" y="83867"/>
                </a:lnTo>
                <a:lnTo>
                  <a:pt x="49596" y="49596"/>
                </a:lnTo>
                <a:lnTo>
                  <a:pt x="83867" y="23118"/>
                </a:lnTo>
                <a:lnTo>
                  <a:pt x="124317" y="6048"/>
                </a:lnTo>
                <a:lnTo>
                  <a:pt x="169333" y="0"/>
                </a:lnTo>
                <a:lnTo>
                  <a:pt x="9584275" y="0"/>
                </a:lnTo>
                <a:lnTo>
                  <a:pt x="9629290" y="6048"/>
                </a:lnTo>
                <a:lnTo>
                  <a:pt x="9669740" y="23118"/>
                </a:lnTo>
                <a:lnTo>
                  <a:pt x="9704010" y="49596"/>
                </a:lnTo>
                <a:lnTo>
                  <a:pt x="9730487" y="83867"/>
                </a:lnTo>
                <a:lnTo>
                  <a:pt x="9747557" y="124317"/>
                </a:lnTo>
                <a:lnTo>
                  <a:pt x="9753605" y="169333"/>
                </a:lnTo>
                <a:lnTo>
                  <a:pt x="9753605" y="846667"/>
                </a:lnTo>
                <a:lnTo>
                  <a:pt x="9747557" y="891682"/>
                </a:lnTo>
                <a:lnTo>
                  <a:pt x="9730487" y="932133"/>
                </a:lnTo>
                <a:lnTo>
                  <a:pt x="9704010" y="966404"/>
                </a:lnTo>
                <a:lnTo>
                  <a:pt x="9669740" y="992881"/>
                </a:lnTo>
                <a:lnTo>
                  <a:pt x="9629290" y="1009951"/>
                </a:lnTo>
                <a:lnTo>
                  <a:pt x="9584275" y="1016000"/>
                </a:lnTo>
                <a:lnTo>
                  <a:pt x="169333" y="1016000"/>
                </a:lnTo>
                <a:lnTo>
                  <a:pt x="124317" y="1009951"/>
                </a:lnTo>
                <a:lnTo>
                  <a:pt x="83867" y="992881"/>
                </a:lnTo>
                <a:lnTo>
                  <a:pt x="49596" y="966404"/>
                </a:lnTo>
                <a:lnTo>
                  <a:pt x="23118" y="932133"/>
                </a:lnTo>
                <a:lnTo>
                  <a:pt x="6048" y="891682"/>
                </a:lnTo>
                <a:lnTo>
                  <a:pt x="0" y="846667"/>
                </a:lnTo>
                <a:lnTo>
                  <a:pt x="0" y="169333"/>
                </a:lnTo>
                <a:close/>
              </a:path>
            </a:pathLst>
          </a:custGeom>
          <a:ln w="12700">
            <a:solidFill>
              <a:srgbClr val="E114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89221" y="161541"/>
            <a:ext cx="8203100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26465" algn="l"/>
              </a:tabLst>
            </a:pPr>
            <a:r>
              <a:rPr sz="5400" b="1" dirty="0">
                <a:latin typeface="Times New Roman"/>
                <a:cs typeface="Times New Roman"/>
              </a:rPr>
              <a:t>1.4	</a:t>
            </a:r>
            <a:r>
              <a:rPr sz="5400" b="1" spc="-5" dirty="0">
                <a:latin typeface="Times New Roman"/>
                <a:cs typeface="Times New Roman"/>
              </a:rPr>
              <a:t>Reaching</a:t>
            </a:r>
            <a:r>
              <a:rPr sz="5400" b="1" spc="-35" dirty="0">
                <a:latin typeface="Times New Roman"/>
                <a:cs typeface="Times New Roman"/>
              </a:rPr>
              <a:t> </a:t>
            </a:r>
            <a:r>
              <a:rPr sz="5400" b="1" spc="-5" dirty="0">
                <a:latin typeface="Times New Roman"/>
                <a:cs typeface="Times New Roman"/>
              </a:rPr>
              <a:t>Agreement</a:t>
            </a:r>
            <a:endParaRPr sz="5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917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039" y="-560848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0" y="0"/>
                </a:moveTo>
                <a:lnTo>
                  <a:pt x="9906000" y="0"/>
                </a:lnTo>
                <a:lnTo>
                  <a:pt x="9906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-457200"/>
            <a:ext cx="4208585" cy="6311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419600" y="211724"/>
            <a:ext cx="441960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5" dirty="0">
                <a:latin typeface="Times New Roman"/>
                <a:cs typeface="Times New Roman"/>
              </a:rPr>
              <a:t>Rater </a:t>
            </a:r>
            <a:r>
              <a:rPr sz="3600" b="1" u="heavy" spc="15" dirty="0">
                <a:latin typeface="Times New Roman"/>
                <a:cs typeface="Times New Roman"/>
              </a:rPr>
              <a:t>and </a:t>
            </a:r>
            <a:r>
              <a:rPr sz="3600" b="1" spc="-5" dirty="0">
                <a:latin typeface="Times New Roman"/>
                <a:cs typeface="Times New Roman"/>
              </a:rPr>
              <a:t>Ratee </a:t>
            </a:r>
            <a:r>
              <a:rPr sz="3600" b="1" spc="15" dirty="0">
                <a:latin typeface="Times New Roman"/>
                <a:cs typeface="Times New Roman"/>
              </a:rPr>
              <a:t>agree </a:t>
            </a:r>
            <a:r>
              <a:rPr sz="3600" b="1" spc="25" dirty="0">
                <a:latin typeface="Times New Roman"/>
                <a:cs typeface="Times New Roman"/>
              </a:rPr>
              <a:t>on</a:t>
            </a:r>
            <a:r>
              <a:rPr sz="3600" b="1" spc="-21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the: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484238" y="1650442"/>
            <a:ext cx="8431161" cy="42103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86380">
              <a:lnSpc>
                <a:spcPct val="100000"/>
              </a:lnSpc>
              <a:tabLst>
                <a:tab pos="3535045" algn="l"/>
              </a:tabLst>
            </a:pPr>
            <a:r>
              <a:rPr dirty="0">
                <a:latin typeface="Calibri"/>
                <a:cs typeface="Calibri"/>
              </a:rPr>
              <a:t>①	</a:t>
            </a:r>
            <a:r>
              <a:rPr spc="-20" dirty="0"/>
              <a:t>Key </a:t>
            </a:r>
            <a:r>
              <a:rPr dirty="0"/>
              <a:t>Result Areas</a:t>
            </a:r>
            <a:r>
              <a:rPr spc="55" dirty="0"/>
              <a:t> </a:t>
            </a:r>
            <a:r>
              <a:rPr spc="-20" dirty="0"/>
              <a:t>(KRAs);</a:t>
            </a:r>
          </a:p>
          <a:p>
            <a:pPr marL="2786380">
              <a:lnSpc>
                <a:spcPct val="100000"/>
              </a:lnSpc>
              <a:spcBef>
                <a:spcPts val="1000"/>
              </a:spcBef>
              <a:tabLst>
                <a:tab pos="3535045" algn="l"/>
              </a:tabLst>
            </a:pPr>
            <a:r>
              <a:rPr dirty="0">
                <a:latin typeface="Calibri"/>
                <a:cs typeface="Calibri"/>
              </a:rPr>
              <a:t>②	</a:t>
            </a:r>
            <a:r>
              <a:rPr spc="-10" dirty="0"/>
              <a:t>Objectives</a:t>
            </a:r>
            <a:r>
              <a:rPr b="0" spc="-10" dirty="0">
                <a:latin typeface="Times New Roman"/>
                <a:cs typeface="Times New Roman"/>
              </a:rPr>
              <a:t>;</a:t>
            </a:r>
          </a:p>
          <a:p>
            <a:pPr marL="2786380">
              <a:lnSpc>
                <a:spcPct val="100000"/>
              </a:lnSpc>
              <a:spcBef>
                <a:spcPts val="1000"/>
              </a:spcBef>
              <a:tabLst>
                <a:tab pos="3535045" algn="l"/>
              </a:tabLst>
            </a:pPr>
            <a:r>
              <a:rPr dirty="0">
                <a:latin typeface="Calibri"/>
                <a:cs typeface="Calibri"/>
              </a:rPr>
              <a:t>③	</a:t>
            </a:r>
            <a:r>
              <a:rPr dirty="0"/>
              <a:t>Performance </a:t>
            </a:r>
            <a:r>
              <a:rPr spc="10" dirty="0"/>
              <a:t>Indicators;</a:t>
            </a:r>
            <a:r>
              <a:rPr spc="-170" dirty="0"/>
              <a:t> </a:t>
            </a:r>
            <a:r>
              <a:rPr spc="15" dirty="0"/>
              <a:t>and</a:t>
            </a:r>
          </a:p>
          <a:p>
            <a:pPr marL="2786380">
              <a:lnSpc>
                <a:spcPct val="100000"/>
              </a:lnSpc>
              <a:spcBef>
                <a:spcPts val="1000"/>
              </a:spcBef>
              <a:tabLst>
                <a:tab pos="3535045" algn="l"/>
              </a:tabLst>
            </a:pPr>
            <a:r>
              <a:rPr dirty="0">
                <a:latin typeface="Calibri"/>
                <a:cs typeface="Calibri"/>
              </a:rPr>
              <a:t>④	</a:t>
            </a:r>
            <a:r>
              <a:rPr spc="5" dirty="0"/>
              <a:t>Weight </a:t>
            </a:r>
            <a:r>
              <a:rPr spc="-15" dirty="0"/>
              <a:t>Per</a:t>
            </a:r>
            <a:r>
              <a:rPr spc="-70" dirty="0"/>
              <a:t> </a:t>
            </a:r>
            <a:r>
              <a:rPr spc="-20" dirty="0"/>
              <a:t>KRA</a:t>
            </a:r>
          </a:p>
          <a:p>
            <a:pPr marL="2786380" marR="5080">
              <a:lnSpc>
                <a:spcPct val="110000"/>
              </a:lnSpc>
              <a:spcBef>
                <a:spcPts val="1825"/>
              </a:spcBef>
            </a:pPr>
            <a:r>
              <a:rPr spc="15" dirty="0" smtClean="0"/>
              <a:t>and </a:t>
            </a:r>
            <a:r>
              <a:rPr u="heavy" spc="20" dirty="0"/>
              <a:t>sign </a:t>
            </a:r>
            <a:r>
              <a:rPr spc="-10" dirty="0"/>
              <a:t>the </a:t>
            </a:r>
            <a:r>
              <a:rPr dirty="0"/>
              <a:t>Performance </a:t>
            </a:r>
            <a:r>
              <a:rPr spc="5" dirty="0"/>
              <a:t>Commitment</a:t>
            </a:r>
            <a:r>
              <a:rPr spc="-260" dirty="0"/>
              <a:t> </a:t>
            </a:r>
            <a:r>
              <a:rPr spc="15" dirty="0"/>
              <a:t>and  </a:t>
            </a:r>
            <a:r>
              <a:rPr dirty="0"/>
              <a:t>Review Form</a:t>
            </a:r>
            <a:r>
              <a:rPr spc="-85" dirty="0"/>
              <a:t> </a:t>
            </a:r>
            <a:r>
              <a:rPr spc="-25" dirty="0"/>
              <a:t>(PCRF).</a:t>
            </a:r>
          </a:p>
        </p:txBody>
      </p:sp>
    </p:spTree>
    <p:extLst>
      <p:ext uri="{BB962C8B-B14F-4D97-AF65-F5344CB8AC3E}">
        <p14:creationId xmlns:p14="http://schemas.microsoft.com/office/powerpoint/2010/main" val="170361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TIMELINE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lnSpcReduction="10000"/>
          </a:bodyPr>
          <a:lstStyle/>
          <a:p>
            <a:r>
              <a:rPr lang="en-PH" dirty="0" smtClean="0"/>
              <a:t>Performance Planning and Commitment- </a:t>
            </a:r>
          </a:p>
          <a:p>
            <a:pPr marL="118872" indent="0">
              <a:buNone/>
            </a:pPr>
            <a:r>
              <a:rPr lang="en-PH" dirty="0"/>
              <a:t>	</a:t>
            </a:r>
            <a:r>
              <a:rPr lang="en-PH" b="1" dirty="0" smtClean="0"/>
              <a:t>May- June</a:t>
            </a:r>
          </a:p>
          <a:p>
            <a:r>
              <a:rPr lang="en-PH" dirty="0" smtClean="0"/>
              <a:t>Performance Monitoring and Coaching-</a:t>
            </a:r>
          </a:p>
          <a:p>
            <a:pPr marL="118872" indent="0">
              <a:buNone/>
            </a:pPr>
            <a:r>
              <a:rPr lang="en-PH" dirty="0"/>
              <a:t>	</a:t>
            </a:r>
            <a:r>
              <a:rPr lang="en-PH" b="1" dirty="0"/>
              <a:t>Y</a:t>
            </a:r>
            <a:r>
              <a:rPr lang="en-PH" b="1" dirty="0" smtClean="0"/>
              <a:t>ear- round</a:t>
            </a:r>
          </a:p>
          <a:p>
            <a:r>
              <a:rPr lang="en-PH" dirty="0" smtClean="0"/>
              <a:t>Performance Review and </a:t>
            </a:r>
            <a:r>
              <a:rPr lang="en-PH" smtClean="0"/>
              <a:t>Evaluation- 	</a:t>
            </a:r>
            <a:r>
              <a:rPr lang="en-PH" b="1" smtClean="0"/>
              <a:t>December</a:t>
            </a:r>
            <a:endParaRPr lang="en-PH" b="1" dirty="0" smtClean="0"/>
          </a:p>
          <a:p>
            <a:r>
              <a:rPr lang="en-PH" dirty="0" smtClean="0"/>
              <a:t>Performance Rewarding and Development Planning-</a:t>
            </a:r>
          </a:p>
          <a:p>
            <a:pPr marL="118872" indent="0">
              <a:buNone/>
            </a:pPr>
            <a:r>
              <a:rPr lang="en-PH" dirty="0">
                <a:solidFill>
                  <a:srgbClr val="FF0000"/>
                </a:solidFill>
              </a:rPr>
              <a:t>	</a:t>
            </a:r>
            <a:r>
              <a:rPr lang="en-PH" dirty="0" smtClean="0">
                <a:solidFill>
                  <a:srgbClr val="FF0000"/>
                </a:solidFill>
              </a:rPr>
              <a:t>April </a:t>
            </a:r>
            <a:r>
              <a:rPr lang="en-PH" dirty="0">
                <a:solidFill>
                  <a:srgbClr val="FF0000"/>
                </a:solidFill>
              </a:rPr>
              <a:t>1-7, 2018- </a:t>
            </a:r>
            <a:r>
              <a:rPr lang="en-PH" dirty="0"/>
              <a:t>Rating schedule for School</a:t>
            </a:r>
          </a:p>
          <a:p>
            <a:pPr marL="118872" indent="0">
              <a:buNone/>
            </a:pPr>
            <a:r>
              <a:rPr lang="en-PH" dirty="0" smtClean="0">
                <a:solidFill>
                  <a:srgbClr val="FF0000"/>
                </a:solidFill>
              </a:rPr>
              <a:t>	April </a:t>
            </a:r>
            <a:r>
              <a:rPr lang="en-PH" dirty="0">
                <a:solidFill>
                  <a:srgbClr val="FF0000"/>
                </a:solidFill>
              </a:rPr>
              <a:t>15, 2018- </a:t>
            </a:r>
            <a:r>
              <a:rPr lang="en-PH" dirty="0"/>
              <a:t>Last day of submission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605024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TIMELINE 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610600" cy="4625609"/>
          </a:xfrm>
        </p:spPr>
        <p:txBody>
          <a:bodyPr/>
          <a:lstStyle/>
          <a:p>
            <a:r>
              <a:rPr lang="en-PH" dirty="0" smtClean="0">
                <a:solidFill>
                  <a:srgbClr val="FF0000"/>
                </a:solidFill>
              </a:rPr>
              <a:t>April 1-7, 2018- </a:t>
            </a:r>
            <a:r>
              <a:rPr lang="en-PH" dirty="0" smtClean="0"/>
              <a:t>Rating schedule for School</a:t>
            </a:r>
          </a:p>
          <a:p>
            <a:r>
              <a:rPr lang="en-PH" dirty="0" smtClean="0">
                <a:solidFill>
                  <a:srgbClr val="FF0000"/>
                </a:solidFill>
              </a:rPr>
              <a:t>April 15, 2018- </a:t>
            </a:r>
            <a:r>
              <a:rPr lang="en-PH" dirty="0" smtClean="0"/>
              <a:t>Last day of submission</a:t>
            </a:r>
          </a:p>
        </p:txBody>
      </p:sp>
    </p:spTree>
    <p:extLst>
      <p:ext uri="{BB962C8B-B14F-4D97-AF65-F5344CB8AC3E}">
        <p14:creationId xmlns:p14="http://schemas.microsoft.com/office/powerpoint/2010/main" val="2799725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100</TotalTime>
  <Words>88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Corbel</vt:lpstr>
      <vt:lpstr>Times New Roman</vt:lpstr>
      <vt:lpstr>Wingdings</vt:lpstr>
      <vt:lpstr>Wingdings 2</vt:lpstr>
      <vt:lpstr>Wingdings 3</vt:lpstr>
      <vt:lpstr>Module</vt:lpstr>
      <vt:lpstr>Performance Portfolio</vt:lpstr>
      <vt:lpstr>Tips on How to Create a Portfolio</vt:lpstr>
      <vt:lpstr>sample</vt:lpstr>
      <vt:lpstr>PowerPoint Presentation</vt:lpstr>
      <vt:lpstr>1.4 Reaching Agreement</vt:lpstr>
      <vt:lpstr>Rater and Ratee agree on the:</vt:lpstr>
      <vt:lpstr>TIMELINE</vt:lpstr>
      <vt:lpstr>TIMELINE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Portfolio</dc:title>
  <dc:creator>user</dc:creator>
  <cp:lastModifiedBy>Nicollette Ria</cp:lastModifiedBy>
  <cp:revision>10</cp:revision>
  <dcterms:created xsi:type="dcterms:W3CDTF">2016-12-29T02:15:00Z</dcterms:created>
  <dcterms:modified xsi:type="dcterms:W3CDTF">2017-07-24T07:29:37Z</dcterms:modified>
</cp:coreProperties>
</file>