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11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1369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8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54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864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9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7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9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4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389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8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590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69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3669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5025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87E84B-D8AD-4AB2-910A-98694065FA85}" type="datetimeFigureOut">
              <a:rPr lang="en-PH" smtClean="0"/>
              <a:t>25/07/2017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1E26A9-EE60-4BAF-B984-314233CC0F2B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36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pedzn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482" y="2103120"/>
            <a:ext cx="7261499" cy="761029"/>
          </a:xfrm>
        </p:spPr>
        <p:txBody>
          <a:bodyPr/>
          <a:lstStyle/>
          <a:p>
            <a:r>
              <a:rPr lang="en-PH" sz="4000" dirty="0" smtClean="0"/>
              <a:t>DEPED ORDER NO. 2, </a:t>
            </a:r>
            <a:r>
              <a:rPr lang="en-PH" sz="4000" dirty="0"/>
              <a:t>s</a:t>
            </a:r>
            <a:r>
              <a:rPr lang="en-PH" sz="4000" dirty="0" smtClean="0"/>
              <a:t>. 2015</a:t>
            </a:r>
            <a:endParaRPr lang="en-PH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PH" b="1" dirty="0" smtClean="0">
                <a:latin typeface="Cambria" panose="02040503050406030204" pitchFamily="18" charset="0"/>
              </a:rPr>
              <a:t>GUIDELINES ON THE ESTABLISHMENT AND IMPLEMENTATION OF THE RESULTS- BASED PERFORMANCE MANAGEMENT SYSTEM (RPMS) IN THE DEPARTMENT OF EDUCATION</a:t>
            </a:r>
            <a:endParaRPr lang="en-PH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1880"/>
            <a:ext cx="10515600" cy="771343"/>
          </a:xfrm>
        </p:spPr>
        <p:txBody>
          <a:bodyPr>
            <a:normAutofit/>
          </a:bodyPr>
          <a:lstStyle/>
          <a:p>
            <a:r>
              <a:rPr lang="en-PH" sz="3200" dirty="0" smtClean="0">
                <a:latin typeface="AR CHRISTY" panose="02000000000000000000" pitchFamily="2" charset="0"/>
              </a:rPr>
              <a:t>COMPOSITION OF THE PERFORMANCE MANAGEMENT TEAM</a:t>
            </a:r>
            <a:endParaRPr lang="en-PH" sz="3200" dirty="0">
              <a:latin typeface="AR CHRISTY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6469"/>
            <a:ext cx="10515600" cy="5079682"/>
          </a:xfrm>
        </p:spPr>
      </p:pic>
    </p:spTree>
    <p:extLst>
      <p:ext uri="{BB962C8B-B14F-4D97-AF65-F5344CB8AC3E}">
        <p14:creationId xmlns:p14="http://schemas.microsoft.com/office/powerpoint/2010/main" val="59281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812046"/>
              </p:ext>
            </p:extLst>
          </p:nvPr>
        </p:nvGraphicFramePr>
        <p:xfrm>
          <a:off x="1193721" y="187791"/>
          <a:ext cx="9601200" cy="1253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56608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08799832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34347170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405624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Central</a:t>
                      </a:r>
                      <a:r>
                        <a:rPr lang="en-PH" baseline="0" dirty="0" smtClean="0"/>
                        <a:t> Office PMT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Regional PMT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Division PMT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School PMT 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30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Chair: Undersecretary for Governance and Operations</a:t>
                      </a:r>
                    </a:p>
                    <a:p>
                      <a:r>
                        <a:rPr lang="en-PH" dirty="0" smtClean="0"/>
                        <a:t>Co-chair: Assistant Secretary for Governance and Operations</a:t>
                      </a:r>
                    </a:p>
                    <a:p>
                      <a:endParaRPr lang="en-PH" dirty="0" smtClean="0"/>
                    </a:p>
                    <a:p>
                      <a:r>
                        <a:rPr lang="en-PH" dirty="0" smtClean="0"/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dirty="0" smtClean="0"/>
                        <a:t>Director of Bureau of Human Resource and Organizational</a:t>
                      </a:r>
                      <a:r>
                        <a:rPr lang="en-PH" baseline="0" dirty="0" smtClean="0"/>
                        <a:t> Development (BHROD)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Director of National Educators Academy of the Philippines (NEAP)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the Planning and </a:t>
                      </a:r>
                      <a:r>
                        <a:rPr lang="en-PH" baseline="0" dirty="0" err="1" smtClean="0"/>
                        <a:t>Prgramming</a:t>
                      </a:r>
                      <a:r>
                        <a:rPr lang="en-PH" baseline="0" dirty="0" smtClean="0"/>
                        <a:t> Division- Office o Planning Service (PDD- OPS)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Budget Division- Finance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Personnel Division- Administrative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President of </a:t>
                      </a:r>
                      <a:r>
                        <a:rPr lang="en-PH" baseline="0" dirty="0" err="1" smtClean="0"/>
                        <a:t>DepEd</a:t>
                      </a:r>
                      <a:r>
                        <a:rPr lang="en-PH" baseline="0" dirty="0" smtClean="0"/>
                        <a:t> National Employees Union (NEU)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Observer: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representative of </a:t>
                      </a:r>
                      <a:r>
                        <a:rPr lang="en-PH" baseline="0" dirty="0" err="1" smtClean="0"/>
                        <a:t>DepEd</a:t>
                      </a:r>
                      <a:r>
                        <a:rPr lang="en-PH" baseline="0" dirty="0" smtClean="0"/>
                        <a:t>- recognized Civil Society Organization (CSO)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Secretariat: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HRDD- BHROD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Chair: Assistant Regional</a:t>
                      </a:r>
                      <a:r>
                        <a:rPr lang="en-PH" baseline="0" dirty="0" smtClean="0"/>
                        <a:t> Director</a:t>
                      </a:r>
                    </a:p>
                    <a:p>
                      <a:endParaRPr lang="en-PH" baseline="0" dirty="0" smtClean="0"/>
                    </a:p>
                    <a:p>
                      <a:endParaRPr lang="en-PH" baseline="0" dirty="0" smtClean="0"/>
                    </a:p>
                    <a:p>
                      <a:r>
                        <a:rPr lang="en-PH" baseline="0" dirty="0" smtClean="0"/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Policy, Planning an Research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Finance Division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of Administrative Division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Education Program Supervisor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Superintendents’ Representative (PASs)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NEU- Regional Chapter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Observer: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aseline="0" dirty="0" smtClean="0"/>
                        <a:t>One (1) representative of </a:t>
                      </a:r>
                      <a:r>
                        <a:rPr lang="en-PH" baseline="0" dirty="0" err="1" smtClean="0"/>
                        <a:t>DepEd</a:t>
                      </a:r>
                      <a:r>
                        <a:rPr lang="en-PH" baseline="0" dirty="0" smtClean="0"/>
                        <a:t>- recognized Civil Society Organization (CSO)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Secretariat: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aseline="0" dirty="0" smtClean="0"/>
                        <a:t>Personnel Section- Administrative Division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Chair: ASDS (most</a:t>
                      </a:r>
                      <a:r>
                        <a:rPr lang="en-PH" baseline="0" dirty="0" smtClean="0"/>
                        <a:t> senior, in terms of tenure as ASDS)</a:t>
                      </a:r>
                    </a:p>
                    <a:p>
                      <a:endParaRPr lang="en-PH" baseline="0" dirty="0" smtClean="0"/>
                    </a:p>
                    <a:p>
                      <a:endParaRPr lang="en-PH" baseline="0" dirty="0" smtClean="0"/>
                    </a:p>
                    <a:p>
                      <a:r>
                        <a:rPr lang="en-PH" baseline="0" dirty="0" smtClean="0"/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Planning Officer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Accountant III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Chief Administrative Officer 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Education Program Supervisor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Principals’ Representative (Elementary: PESPA)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Principals’ </a:t>
                      </a:r>
                      <a:r>
                        <a:rPr lang="en-PH" baseline="0" dirty="0" err="1" smtClean="0"/>
                        <a:t>Rerpresentative</a:t>
                      </a:r>
                      <a:r>
                        <a:rPr lang="en-PH" baseline="0" dirty="0" smtClean="0"/>
                        <a:t> (Secondary: NAPSSHI/ NAPSSPHIL)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representative from the teacher association for Elementary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NEU- Division Chapter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Observer: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PTA Division Federation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Secretariat: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Administrative Officer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Chair: Principal- elect</a:t>
                      </a:r>
                    </a:p>
                    <a:p>
                      <a:endParaRPr lang="en-PH" dirty="0" smtClean="0"/>
                    </a:p>
                    <a:p>
                      <a:endParaRPr lang="en-PH" dirty="0" smtClean="0"/>
                    </a:p>
                    <a:p>
                      <a:endParaRPr lang="en-PH" dirty="0" smtClean="0"/>
                    </a:p>
                    <a:p>
                      <a:r>
                        <a:rPr lang="en-PH" dirty="0" smtClean="0"/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dirty="0" smtClean="0"/>
                        <a:t>Four (4) Master Teacher/ Head Teacher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dirty="0" smtClean="0"/>
                        <a:t>One (1) Representative from the School Planning Team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dirty="0" smtClean="0"/>
                        <a:t>One (1)</a:t>
                      </a:r>
                      <a:r>
                        <a:rPr lang="en-PH" baseline="0" dirty="0" smtClean="0"/>
                        <a:t> Administrative Officer / Representative from non- teaching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baseline="0" dirty="0" smtClean="0"/>
                        <a:t>One (1) representative from the teacher association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PH" b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Observer: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aseline="0" dirty="0" smtClean="0"/>
                        <a:t>One (1) PTA Representative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PH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="1" baseline="0" dirty="0" smtClean="0"/>
                        <a:t>Secretariat: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PH" baseline="0" dirty="0" smtClean="0"/>
                        <a:t>Administrative Office</a:t>
                      </a:r>
                      <a:endParaRPr lang="en-P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93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673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PH" sz="4000" dirty="0" smtClean="0">
                <a:latin typeface="AR CHRISTY" panose="02000000000000000000" pitchFamily="2" charset="0"/>
              </a:rPr>
              <a:t>COMPOSITION OF THE GRIEVANCE COMMITTEE</a:t>
            </a:r>
            <a:endParaRPr lang="en-PH" sz="4000" dirty="0">
              <a:latin typeface="AR CHRISTY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711058"/>
              </p:ext>
            </p:extLst>
          </p:nvPr>
        </p:nvGraphicFramePr>
        <p:xfrm>
          <a:off x="1295402" y="1227908"/>
          <a:ext cx="9860280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5070">
                  <a:extLst>
                    <a:ext uri="{9D8B030D-6E8A-4147-A177-3AD203B41FA5}">
                      <a16:colId xmlns:a16="http://schemas.microsoft.com/office/drawing/2014/main" val="4196807148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284768857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4132672887"/>
                    </a:ext>
                  </a:extLst>
                </a:gridCol>
                <a:gridCol w="2465070">
                  <a:extLst>
                    <a:ext uri="{9D8B030D-6E8A-4147-A177-3AD203B41FA5}">
                      <a16:colId xmlns:a16="http://schemas.microsoft.com/office/drawing/2014/main" val="943748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Office</a:t>
                      </a:r>
                      <a:endParaRPr lang="en-P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Office</a:t>
                      </a:r>
                      <a:endParaRPr lang="en-P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 Division Office</a:t>
                      </a:r>
                      <a:endParaRPr lang="en-P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Schools</a:t>
                      </a:r>
                      <a:endParaRPr lang="en-PH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25657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Chair: Undersecretary for</a:t>
                      </a: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Legal and Legislative Affairs</a:t>
                      </a:r>
                    </a:p>
                    <a:p>
                      <a:endParaRPr lang="en-PH" sz="22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Administrative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DepEd</a:t>
                      </a: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NEU President</a:t>
                      </a:r>
                      <a:endParaRPr lang="en-PH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Chair: Regional Director</a:t>
                      </a: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</a:t>
                      </a: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Officer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PESPA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</a:t>
                      </a:r>
                    </a:p>
                    <a:p>
                      <a:endParaRPr lang="en-PH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Chair: SDS</a:t>
                      </a: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Officer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PESPA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</a:t>
                      </a:r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Chair: ASDS</a:t>
                      </a: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HRMO/ AO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Master</a:t>
                      </a: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Teacher/ Head Teacher *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PH" sz="2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Teachers Association*</a:t>
                      </a:r>
                      <a:endParaRPr lang="en-PH" sz="2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35472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4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481270"/>
              </p:ext>
            </p:extLst>
          </p:nvPr>
        </p:nvGraphicFramePr>
        <p:xfrm>
          <a:off x="471846" y="557349"/>
          <a:ext cx="11023467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489">
                  <a:extLst>
                    <a:ext uri="{9D8B030D-6E8A-4147-A177-3AD203B41FA5}">
                      <a16:colId xmlns:a16="http://schemas.microsoft.com/office/drawing/2014/main" val="2915440070"/>
                    </a:ext>
                  </a:extLst>
                </a:gridCol>
                <a:gridCol w="3674489">
                  <a:extLst>
                    <a:ext uri="{9D8B030D-6E8A-4147-A177-3AD203B41FA5}">
                      <a16:colId xmlns:a16="http://schemas.microsoft.com/office/drawing/2014/main" val="1995128962"/>
                    </a:ext>
                  </a:extLst>
                </a:gridCol>
                <a:gridCol w="3674489">
                  <a:extLst>
                    <a:ext uri="{9D8B030D-6E8A-4147-A177-3AD203B41FA5}">
                      <a16:colId xmlns:a16="http://schemas.microsoft.com/office/drawing/2014/main" val="1247904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/>
                        <a:t>RATEE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/>
                        <a:t>RATER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sz="2400" dirty="0" smtClean="0"/>
                        <a:t>APPROVING AUTHORITY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91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PRINCIPAL/ SCHOOL HEAD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PSDS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ASDS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7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smtClean="0"/>
                        <a:t>SEC. HEAD</a:t>
                      </a:r>
                      <a:r>
                        <a:rPr lang="en-PH" sz="2400" baseline="0" smtClean="0"/>
                        <a:t> </a:t>
                      </a:r>
                      <a:r>
                        <a:rPr lang="en-PH" sz="2400" dirty="0" smtClean="0"/>
                        <a:t>TEACHER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dirty="0" smtClean="0"/>
                        <a:t>PRINCIPAL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baseline="0" dirty="0" smtClean="0"/>
                        <a:t>PSDS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34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MASTER TEACHER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PRINCIPAL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PSDS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55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ELEM.</a:t>
                      </a:r>
                      <a:r>
                        <a:rPr lang="en-PH" sz="2400" baseline="0" dirty="0" smtClean="0"/>
                        <a:t> TEACHER</a:t>
                      </a:r>
                      <a:endParaRPr lang="en-PH" sz="2400" dirty="0" smtClean="0"/>
                    </a:p>
                    <a:p>
                      <a:endParaRPr lang="en-PH" sz="2400" dirty="0" smtClean="0"/>
                    </a:p>
                    <a:p>
                      <a:endParaRPr lang="en-PH" sz="2400" dirty="0" smtClean="0"/>
                    </a:p>
                    <a:p>
                      <a:r>
                        <a:rPr lang="en-PH" sz="2400" dirty="0" smtClean="0"/>
                        <a:t>SEC.</a:t>
                      </a:r>
                      <a:r>
                        <a:rPr lang="en-PH" sz="2400" baseline="0" dirty="0" smtClean="0"/>
                        <a:t> </a:t>
                      </a:r>
                      <a:r>
                        <a:rPr lang="en-PH" sz="2400" dirty="0" smtClean="0"/>
                        <a:t>TEACHER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PRINCIPAL/ SCHOOL</a:t>
                      </a:r>
                      <a:r>
                        <a:rPr lang="en-PH" sz="2400" baseline="0" dirty="0" smtClean="0"/>
                        <a:t> HEAD</a:t>
                      </a:r>
                      <a:endParaRPr lang="en-PH" sz="2400" dirty="0" smtClean="0"/>
                    </a:p>
                    <a:p>
                      <a:endParaRPr lang="en-PH" sz="2400" dirty="0" smtClean="0"/>
                    </a:p>
                    <a:p>
                      <a:r>
                        <a:rPr lang="en-PH" sz="2400" dirty="0" smtClean="0"/>
                        <a:t>DEPT.</a:t>
                      </a:r>
                      <a:r>
                        <a:rPr lang="en-PH" sz="2400" baseline="0" dirty="0" smtClean="0"/>
                        <a:t> HEAD/</a:t>
                      </a:r>
                      <a:r>
                        <a:rPr lang="en-PH" sz="2400" dirty="0" smtClean="0"/>
                        <a:t>HEAD</a:t>
                      </a:r>
                      <a:r>
                        <a:rPr lang="en-PH" sz="2400" baseline="0" dirty="0" smtClean="0"/>
                        <a:t> TEACHER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PSDS</a:t>
                      </a:r>
                    </a:p>
                    <a:p>
                      <a:endParaRPr lang="en-PH" sz="2400" dirty="0" smtClean="0"/>
                    </a:p>
                    <a:p>
                      <a:endParaRPr lang="en-PH" sz="2400" dirty="0" smtClean="0"/>
                    </a:p>
                    <a:p>
                      <a:r>
                        <a:rPr lang="en-PH" sz="2400" dirty="0" smtClean="0"/>
                        <a:t>PRINCIPAL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52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NON- TEACHING</a:t>
                      </a:r>
                      <a:r>
                        <a:rPr lang="en-PH" sz="2400" baseline="0" dirty="0" smtClean="0"/>
                        <a:t> STAFF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PRINCIPAL</a:t>
                      </a:r>
                      <a:endParaRPr lang="en-P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 smtClean="0"/>
                        <a:t>ADMINISTRATIVE </a:t>
                      </a:r>
                      <a:r>
                        <a:rPr lang="en-PH" sz="2400" dirty="0" smtClean="0"/>
                        <a:t>OFFICER V</a:t>
                      </a:r>
                    </a:p>
                    <a:p>
                      <a:r>
                        <a:rPr lang="en-PH" sz="2400" dirty="0" smtClean="0"/>
                        <a:t>(Administrative</a:t>
                      </a:r>
                      <a:r>
                        <a:rPr lang="en-PH" sz="2400" baseline="0" dirty="0" smtClean="0"/>
                        <a:t> Services)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09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95401" y="2556932"/>
            <a:ext cx="9909059" cy="15019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PH" sz="2400" b="1" dirty="0" smtClean="0"/>
              <a:t>RATING THE PRINCIPALS/ SCHOOL HEADS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400" dirty="0" smtClean="0"/>
              <a:t>CHIEF EDUCATION SUPERVISORS OF CID AND SGOD</a:t>
            </a:r>
          </a:p>
          <a:p>
            <a:pPr marL="0" indent="0">
              <a:buNone/>
            </a:pPr>
            <a:r>
              <a:rPr lang="en-PH" sz="2400" dirty="0" smtClean="0"/>
              <a:t> MAY GIVE THEIR OBSERVATIONS TO BE FURNISHED TO THE ASDS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9649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DEPED ZN WEBSITE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H" sz="6000" b="1" dirty="0" smtClean="0">
                <a:hlinkClick r:id="rId2"/>
              </a:rPr>
              <a:t>www.depedzn.net</a:t>
            </a:r>
            <a:endParaRPr lang="en-PH" sz="6000" b="1" dirty="0" smtClean="0"/>
          </a:p>
          <a:p>
            <a:r>
              <a:rPr lang="en-PH" sz="6000" b="1" dirty="0" smtClean="0"/>
              <a:t>Please click “Contact Us” Button on our website to post your feedback/ concerns</a:t>
            </a:r>
            <a:endParaRPr lang="en-PH" sz="6000" b="1" dirty="0"/>
          </a:p>
        </p:txBody>
      </p:sp>
    </p:spTree>
    <p:extLst>
      <p:ext uri="{BB962C8B-B14F-4D97-AF65-F5344CB8AC3E}">
        <p14:creationId xmlns:p14="http://schemas.microsoft.com/office/powerpoint/2010/main" val="37559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372</TotalTime>
  <Words>527</Words>
  <Application>Microsoft Office PowerPoint</Application>
  <PresentationFormat>Widescreen</PresentationFormat>
  <Paragraphs>148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 CHRISTY</vt:lpstr>
      <vt:lpstr>Arial</vt:lpstr>
      <vt:lpstr>Cambria</vt:lpstr>
      <vt:lpstr>Garamond</vt:lpstr>
      <vt:lpstr>Organic</vt:lpstr>
      <vt:lpstr>DEPED ORDER NO. 2, s. 2015</vt:lpstr>
      <vt:lpstr>COMPOSITION OF THE PERFORMANCE MANAGEMENT TEAM</vt:lpstr>
      <vt:lpstr>PowerPoint Presentation</vt:lpstr>
      <vt:lpstr>COMPOSITION OF THE GRIEVANCE COMMITTEE</vt:lpstr>
      <vt:lpstr>PowerPoint Presentation</vt:lpstr>
      <vt:lpstr>PowerPoint Presentation</vt:lpstr>
      <vt:lpstr>DEPED ZN WEBSITE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DEPED ORDER NO. 2, S. 2015</dc:title>
  <dc:creator>Nicollette Ria</dc:creator>
  <cp:lastModifiedBy>Nicollette Ria</cp:lastModifiedBy>
  <cp:revision>13</cp:revision>
  <dcterms:created xsi:type="dcterms:W3CDTF">2017-07-24T05:09:05Z</dcterms:created>
  <dcterms:modified xsi:type="dcterms:W3CDTF">2017-07-25T10:11:23Z</dcterms:modified>
</cp:coreProperties>
</file>