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 id="273" r:id="rId8"/>
    <p:sldId id="270" r:id="rId9"/>
    <p:sldId id="271" r:id="rId10"/>
    <p:sldId id="263" r:id="rId11"/>
    <p:sldId id="264" r:id="rId12"/>
    <p:sldId id="265" r:id="rId13"/>
    <p:sldId id="266" r:id="rId14"/>
    <p:sldId id="267" r:id="rId15"/>
    <p:sldId id="268" r:id="rId16"/>
    <p:sldId id="269"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PH"/>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276867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AC79D4-397A-48BC-9B91-49FA1540D8FD}" type="datetimeFigureOut">
              <a:rPr lang="en-PH" smtClean="0"/>
              <a:t>24/07/2017</a:t>
            </a:fld>
            <a:endParaRPr lang="en-PH"/>
          </a:p>
        </p:txBody>
      </p:sp>
      <p:sp>
        <p:nvSpPr>
          <p:cNvPr id="6" name="Footer Placeholder 5"/>
          <p:cNvSpPr>
            <a:spLocks noGrp="1"/>
          </p:cNvSpPr>
          <p:nvPr>
            <p:ph type="ftr" sz="quarter" idx="11"/>
          </p:nvPr>
        </p:nvSpPr>
        <p:spPr/>
        <p:txBody>
          <a:bodyPr/>
          <a:lstStyle/>
          <a:p>
            <a:endParaRPr lang="en-PH"/>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217996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p:txBody>
          <a:bodyPr/>
          <a:lstStyle/>
          <a:p>
            <a:endParaRPr lang="en-PH"/>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234498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p:txBody>
          <a:bodyPr/>
          <a:lstStyle/>
          <a:p>
            <a:endParaRPr lang="en-PH"/>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1865719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p:txBody>
          <a:bodyPr/>
          <a:lstStyle/>
          <a:p>
            <a:endParaRPr lang="en-PH"/>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20970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AC79D4-397A-48BC-9B91-49FA1540D8FD}" type="datetimeFigureOut">
              <a:rPr lang="en-PH" smtClean="0"/>
              <a:t>24/07/2017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3656921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9AC79D4-397A-48BC-9B91-49FA1540D8FD}" type="datetimeFigureOut">
              <a:rPr lang="en-PH" smtClean="0"/>
              <a:t>24/07/2017</a:t>
            </a:fld>
            <a:endParaRPr lang="en-PH"/>
          </a:p>
        </p:txBody>
      </p:sp>
      <p:sp>
        <p:nvSpPr>
          <p:cNvPr id="8" name="Footer Placeholder 7"/>
          <p:cNvSpPr>
            <a:spLocks noGrp="1"/>
          </p:cNvSpPr>
          <p:nvPr>
            <p:ph type="ftr" sz="quarter" idx="11"/>
          </p:nvPr>
        </p:nvSpPr>
        <p:spPr>
          <a:xfrm>
            <a:off x="561111" y="6391838"/>
            <a:ext cx="3644282" cy="304801"/>
          </a:xfrm>
        </p:spPr>
        <p:txBody>
          <a:bodyPr/>
          <a:lstStyle/>
          <a:p>
            <a:endParaRPr lang="en-PH"/>
          </a:p>
        </p:txBody>
      </p:sp>
      <p:sp>
        <p:nvSpPr>
          <p:cNvPr id="9" name="Slide Number Placeholder 8"/>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3809563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3277342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p:txBody>
          <a:bodyPr/>
          <a:lstStyle/>
          <a:p>
            <a:endParaRPr lang="en-PH"/>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362147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160708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AC79D4-397A-48BC-9B91-49FA1540D8FD}" type="datetimeFigureOut">
              <a:rPr lang="en-PH" smtClean="0"/>
              <a:t>24/07/2017</a:t>
            </a:fld>
            <a:endParaRPr lang="en-PH"/>
          </a:p>
        </p:txBody>
      </p:sp>
      <p:sp>
        <p:nvSpPr>
          <p:cNvPr id="5" name="Footer Placeholder 4"/>
          <p:cNvSpPr>
            <a:spLocks noGrp="1"/>
          </p:cNvSpPr>
          <p:nvPr>
            <p:ph type="ftr" sz="quarter" idx="11"/>
          </p:nvPr>
        </p:nvSpPr>
        <p:spPr/>
        <p:txBody>
          <a:bodyPr/>
          <a:lstStyle/>
          <a:p>
            <a:endParaRPr lang="en-PH"/>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229636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C79D4-397A-48BC-9B91-49FA1540D8FD}" type="datetimeFigureOut">
              <a:rPr lang="en-PH" smtClean="0"/>
              <a:t>24/07/2017</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28789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C79D4-397A-48BC-9B91-49FA1540D8FD}" type="datetimeFigureOut">
              <a:rPr lang="en-PH" smtClean="0"/>
              <a:t>24/07/2017</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63435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C79D4-397A-48BC-9B91-49FA1540D8FD}" type="datetimeFigureOut">
              <a:rPr lang="en-PH" smtClean="0"/>
              <a:t>24/07/2017</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390342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C79D4-397A-48BC-9B91-49FA1540D8FD}" type="datetimeFigureOut">
              <a:rPr lang="en-PH" smtClean="0"/>
              <a:t>24/07/2017</a:t>
            </a:fld>
            <a:endParaRPr lang="en-PH"/>
          </a:p>
        </p:txBody>
      </p:sp>
      <p:sp>
        <p:nvSpPr>
          <p:cNvPr id="3" name="Footer Placeholder 2"/>
          <p:cNvSpPr>
            <a:spLocks noGrp="1"/>
          </p:cNvSpPr>
          <p:nvPr>
            <p:ph type="ftr" sz="quarter" idx="11"/>
          </p:nvPr>
        </p:nvSpPr>
        <p:spPr/>
        <p:txBody>
          <a:bodyPr/>
          <a:lstStyle/>
          <a:p>
            <a:endParaRPr lang="en-PH"/>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353071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AC79D4-397A-48BC-9B91-49FA1540D8FD}" type="datetimeFigureOut">
              <a:rPr lang="en-PH" smtClean="0"/>
              <a:t>24/07/2017</a:t>
            </a:fld>
            <a:endParaRPr lang="en-PH"/>
          </a:p>
        </p:txBody>
      </p:sp>
      <p:sp>
        <p:nvSpPr>
          <p:cNvPr id="6" name="Footer Placeholder 5"/>
          <p:cNvSpPr>
            <a:spLocks noGrp="1"/>
          </p:cNvSpPr>
          <p:nvPr>
            <p:ph type="ftr" sz="quarter" idx="11"/>
          </p:nvPr>
        </p:nvSpPr>
        <p:spPr/>
        <p:txBody>
          <a:bodyPr/>
          <a:lstStyle/>
          <a:p>
            <a:endParaRPr lang="en-PH"/>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246606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AC79D4-397A-48BC-9B91-49FA1540D8FD}" type="datetimeFigureOut">
              <a:rPr lang="en-PH" smtClean="0"/>
              <a:t>24/07/2017</a:t>
            </a:fld>
            <a:endParaRPr lang="en-PH"/>
          </a:p>
        </p:txBody>
      </p:sp>
      <p:sp>
        <p:nvSpPr>
          <p:cNvPr id="6" name="Footer Placeholder 5"/>
          <p:cNvSpPr>
            <a:spLocks noGrp="1"/>
          </p:cNvSpPr>
          <p:nvPr>
            <p:ph type="ftr" sz="quarter" idx="11"/>
          </p:nvPr>
        </p:nvSpPr>
        <p:spPr/>
        <p:txBody>
          <a:bodyPr/>
          <a:lstStyle/>
          <a:p>
            <a:endParaRPr lang="en-PH"/>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BF0E1B4-DDDB-4A84-9D89-48F9F2497757}" type="slidenum">
              <a:rPr lang="en-PH" smtClean="0"/>
              <a:t>‹#›</a:t>
            </a:fld>
            <a:endParaRPr lang="en-PH"/>
          </a:p>
        </p:txBody>
      </p:sp>
    </p:spTree>
    <p:extLst>
      <p:ext uri="{BB962C8B-B14F-4D97-AF65-F5344CB8AC3E}">
        <p14:creationId xmlns:p14="http://schemas.microsoft.com/office/powerpoint/2010/main" val="396174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9AC79D4-397A-48BC-9B91-49FA1540D8FD}" type="datetimeFigureOut">
              <a:rPr lang="en-PH" smtClean="0"/>
              <a:t>24/07/2017</a:t>
            </a:fld>
            <a:endParaRPr lang="en-PH"/>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PH"/>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BF0E1B4-DDDB-4A84-9D89-48F9F2497757}" type="slidenum">
              <a:rPr lang="en-PH" smtClean="0"/>
              <a:t>‹#›</a:t>
            </a:fld>
            <a:endParaRPr lang="en-PH"/>
          </a:p>
        </p:txBody>
      </p:sp>
    </p:spTree>
    <p:extLst>
      <p:ext uri="{BB962C8B-B14F-4D97-AF65-F5344CB8AC3E}">
        <p14:creationId xmlns:p14="http://schemas.microsoft.com/office/powerpoint/2010/main" val="1666378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PH" dirty="0" smtClean="0"/>
              <a:t>DISTRICT POLICY CONFERENCE</a:t>
            </a:r>
            <a:endParaRPr lang="en-PH" dirty="0"/>
          </a:p>
        </p:txBody>
      </p:sp>
      <p:sp>
        <p:nvSpPr>
          <p:cNvPr id="3" name="Subtitle 2"/>
          <p:cNvSpPr>
            <a:spLocks noGrp="1"/>
          </p:cNvSpPr>
          <p:nvPr>
            <p:ph type="subTitle" idx="1"/>
          </p:nvPr>
        </p:nvSpPr>
        <p:spPr/>
        <p:txBody>
          <a:bodyPr/>
          <a:lstStyle/>
          <a:p>
            <a:r>
              <a:rPr lang="en-PH" dirty="0" smtClean="0"/>
              <a:t>Congressional District 1 &amp; 2</a:t>
            </a:r>
            <a:endParaRPr lang="en-PH" dirty="0"/>
          </a:p>
        </p:txBody>
      </p:sp>
    </p:spTree>
    <p:extLst>
      <p:ext uri="{BB962C8B-B14F-4D97-AF65-F5344CB8AC3E}">
        <p14:creationId xmlns:p14="http://schemas.microsoft.com/office/powerpoint/2010/main" val="569332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TECHNICAL ASSISTANCE IN SCHOOL MANAGEMENT</a:t>
            </a:r>
            <a:endParaRPr lang="en-PH" dirty="0"/>
          </a:p>
          <a:p>
            <a:pPr marL="0" indent="0">
              <a:buNone/>
            </a:pPr>
            <a:r>
              <a:rPr lang="en-US" dirty="0"/>
              <a:t>Outputs:</a:t>
            </a:r>
            <a:endParaRPr lang="en-PH" dirty="0"/>
          </a:p>
          <a:p>
            <a:pPr lvl="0">
              <a:buFont typeface="Symbol" panose="05050102010706020507" pitchFamily="18" charset="2"/>
              <a:buChar char=""/>
            </a:pPr>
            <a:r>
              <a:rPr lang="en-US" dirty="0"/>
              <a:t>School Improvement Plan developed and adjusted</a:t>
            </a:r>
            <a:endParaRPr lang="en-PH" dirty="0"/>
          </a:p>
          <a:p>
            <a:pPr lvl="0">
              <a:buFont typeface="Symbol" panose="05050102010706020507" pitchFamily="18" charset="2"/>
              <a:buChar char=""/>
            </a:pPr>
            <a:r>
              <a:rPr lang="en-US" dirty="0"/>
              <a:t>M &amp; E Reports on School Improvement Plan (SIP) Implementation by all schools</a:t>
            </a:r>
            <a:endParaRPr lang="en-PH" dirty="0"/>
          </a:p>
          <a:p>
            <a:pPr lvl="0">
              <a:buFont typeface="Symbol" panose="05050102010706020507" pitchFamily="18" charset="2"/>
              <a:buChar char=""/>
            </a:pPr>
            <a:r>
              <a:rPr lang="en-US" dirty="0"/>
              <a:t>Coaching and Guidance on the implementation of AIP/PAPs/Project Propos</a:t>
            </a:r>
            <a:endParaRPr lang="en-PH" dirty="0"/>
          </a:p>
          <a:p>
            <a:pPr lvl="0">
              <a:buFont typeface="Symbol" panose="05050102010706020507" pitchFamily="18" charset="2"/>
              <a:buChar char=""/>
            </a:pPr>
            <a:r>
              <a:rPr lang="en-US" dirty="0"/>
              <a:t>Accomplishment reports of implemented AIP/PAPs/ Supervisory and TA Plan</a:t>
            </a:r>
            <a:endParaRPr lang="en-PH" dirty="0"/>
          </a:p>
          <a:p>
            <a:pPr lvl="0">
              <a:buFont typeface="Symbol" panose="05050102010706020507" pitchFamily="18" charset="2"/>
              <a:buChar char=""/>
            </a:pPr>
            <a:r>
              <a:rPr lang="en-US" dirty="0"/>
              <a:t>All newly hired  teachers oriented on  their roles and responsibilities in the schools/division</a:t>
            </a:r>
            <a:endParaRPr lang="en-PH" dirty="0"/>
          </a:p>
        </p:txBody>
      </p:sp>
    </p:spTree>
    <p:extLst>
      <p:ext uri="{BB962C8B-B14F-4D97-AF65-F5344CB8AC3E}">
        <p14:creationId xmlns:p14="http://schemas.microsoft.com/office/powerpoint/2010/main" val="3430940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TECHNICAL ASSISTANCE IN SCHOOL MANAGEMENT</a:t>
            </a:r>
            <a:endParaRPr lang="en-PH" dirty="0"/>
          </a:p>
          <a:p>
            <a:pPr marL="0" indent="0">
              <a:buNone/>
            </a:pPr>
            <a:r>
              <a:rPr lang="en-US" dirty="0"/>
              <a:t>Outputs:</a:t>
            </a:r>
            <a:endParaRPr lang="en-PH" dirty="0"/>
          </a:p>
          <a:p>
            <a:pPr lvl="0">
              <a:buFont typeface="Symbol" panose="05050102010706020507" pitchFamily="18" charset="2"/>
              <a:buChar char=""/>
            </a:pPr>
            <a:r>
              <a:rPr lang="en-US" dirty="0"/>
              <a:t>School Improvement Plan developed and adjusted</a:t>
            </a:r>
            <a:endParaRPr lang="en-PH" dirty="0"/>
          </a:p>
          <a:p>
            <a:pPr lvl="0">
              <a:buFont typeface="Symbol" panose="05050102010706020507" pitchFamily="18" charset="2"/>
              <a:buChar char=""/>
            </a:pPr>
            <a:r>
              <a:rPr lang="en-US" dirty="0"/>
              <a:t>M &amp; E Reports on School Improvement Plan (SIP) Implementation by all schools</a:t>
            </a:r>
            <a:endParaRPr lang="en-PH" dirty="0"/>
          </a:p>
          <a:p>
            <a:pPr lvl="0">
              <a:buFont typeface="Symbol" panose="05050102010706020507" pitchFamily="18" charset="2"/>
              <a:buChar char=""/>
            </a:pPr>
            <a:r>
              <a:rPr lang="en-US" dirty="0"/>
              <a:t>Coaching and Guidance on the implementation of AIP/PAPs/Project Propos</a:t>
            </a:r>
            <a:endParaRPr lang="en-PH" dirty="0"/>
          </a:p>
          <a:p>
            <a:pPr lvl="0">
              <a:buFont typeface="Symbol" panose="05050102010706020507" pitchFamily="18" charset="2"/>
              <a:buChar char=""/>
            </a:pPr>
            <a:r>
              <a:rPr lang="en-US" dirty="0"/>
              <a:t>Accomplishment reports of implemented AIP/PAPs/ Supervisory and TA Plan</a:t>
            </a:r>
            <a:endParaRPr lang="en-PH" dirty="0"/>
          </a:p>
          <a:p>
            <a:pPr lvl="0">
              <a:buFont typeface="Symbol" panose="05050102010706020507" pitchFamily="18" charset="2"/>
              <a:buChar char=""/>
            </a:pPr>
            <a:r>
              <a:rPr lang="en-US" dirty="0"/>
              <a:t>All newly hired  teachers oriented on  their roles and responsibilities in the schools/division</a:t>
            </a:r>
            <a:endParaRPr lang="en-PH" dirty="0"/>
          </a:p>
        </p:txBody>
      </p:sp>
    </p:spTree>
    <p:extLst>
      <p:ext uri="{BB962C8B-B14F-4D97-AF65-F5344CB8AC3E}">
        <p14:creationId xmlns:p14="http://schemas.microsoft.com/office/powerpoint/2010/main" val="69206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nSpc>
                <a:spcPct val="115000"/>
              </a:lnSpc>
            </a:pPr>
            <a:r>
              <a:rPr lang="en-US" dirty="0"/>
              <a:t>Major Tasks:</a:t>
            </a:r>
            <a:endParaRPr lang="en-PH" dirty="0"/>
          </a:p>
          <a:p>
            <a:pPr lvl="0">
              <a:buFont typeface="Symbol" panose="05050102010706020507" pitchFamily="18" charset="2"/>
              <a:buChar char=""/>
            </a:pPr>
            <a:r>
              <a:rPr lang="en-US" dirty="0"/>
              <a:t>Provide technical assistance in the formulation of school plans (e.g. SIP) and its adjustments  by conducting  workshops, doing follow through coaching and  providing appraisal and feedback on their draft plans,  so that  all schools can have approved plans as basis for budgeting and resourcing,</a:t>
            </a:r>
            <a:endParaRPr lang="en-PH" dirty="0"/>
          </a:p>
          <a:p>
            <a:pPr lvl="0">
              <a:buFont typeface="Symbol" panose="05050102010706020507" pitchFamily="18" charset="2"/>
              <a:buChar char=""/>
            </a:pPr>
            <a:r>
              <a:rPr lang="en-US" dirty="0"/>
              <a:t>Monitor and evaluate school’s implementation of their plans and submit reports to the Schools Division management team to provide feedback</a:t>
            </a:r>
            <a:endParaRPr lang="en-PH" dirty="0"/>
          </a:p>
          <a:p>
            <a:pPr lvl="0">
              <a:buFont typeface="Symbol" panose="05050102010706020507" pitchFamily="18" charset="2"/>
              <a:buChar char=""/>
            </a:pPr>
            <a:r>
              <a:rPr lang="en-US" dirty="0"/>
              <a:t>Coach and guide the schools in his/her assigned district  to effectively implement their programs and projects and attain its objectives.</a:t>
            </a:r>
            <a:endParaRPr lang="en-PH" dirty="0"/>
          </a:p>
          <a:p>
            <a:pPr lvl="0">
              <a:buFont typeface="Symbol" panose="05050102010706020507" pitchFamily="18" charset="2"/>
              <a:buChar char=""/>
            </a:pPr>
            <a:r>
              <a:rPr lang="en-US" dirty="0"/>
              <a:t>Coordinate and facilitate the conduct of orientation/ induction programs for all newly hired  teachers  on  their roles and responsibilities. </a:t>
            </a:r>
            <a:endParaRPr lang="en-PH" dirty="0"/>
          </a:p>
          <a:p>
            <a:pPr lvl="0">
              <a:buFont typeface="Symbol" panose="05050102010706020507" pitchFamily="18" charset="2"/>
              <a:buChar char=""/>
            </a:pPr>
            <a:r>
              <a:rPr lang="en-US" dirty="0"/>
              <a:t>Collect and analyze  accomplishment reports of  school heads  to monitor and follow up on the proper and timely implementation of school plans and programs and provide technical assistance where needed.</a:t>
            </a:r>
            <a:endParaRPr lang="en-PH" dirty="0"/>
          </a:p>
          <a:p>
            <a:endParaRPr lang="en-PH" dirty="0"/>
          </a:p>
        </p:txBody>
      </p:sp>
    </p:spTree>
    <p:extLst>
      <p:ext uri="{BB962C8B-B14F-4D97-AF65-F5344CB8AC3E}">
        <p14:creationId xmlns:p14="http://schemas.microsoft.com/office/powerpoint/2010/main" val="1793865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850" y="2228850"/>
            <a:ext cx="10972800" cy="3790950"/>
          </a:xfrm>
        </p:spPr>
        <p:txBody>
          <a:bodyPr>
            <a:normAutofit fontScale="85000" lnSpcReduction="20000"/>
          </a:bodyPr>
          <a:lstStyle/>
          <a:p>
            <a:r>
              <a:rPr lang="en-US" dirty="0"/>
              <a:t>MONITORING AND EVALUATION</a:t>
            </a:r>
            <a:endParaRPr lang="en-PH" dirty="0"/>
          </a:p>
          <a:p>
            <a:pPr marL="0" indent="0">
              <a:buNone/>
            </a:pPr>
            <a:r>
              <a:rPr lang="en-US" dirty="0"/>
              <a:t>Outputs:</a:t>
            </a:r>
            <a:endParaRPr lang="en-PH" dirty="0"/>
          </a:p>
          <a:p>
            <a:pPr lvl="0">
              <a:buFont typeface="Symbol" panose="05050102010706020507" pitchFamily="18" charset="2"/>
              <a:buChar char=""/>
            </a:pPr>
            <a:r>
              <a:rPr lang="en-US" dirty="0"/>
              <a:t>Report on utilization of Municipal SEF , MOOE and other school funds</a:t>
            </a:r>
            <a:endParaRPr lang="en-PH" dirty="0"/>
          </a:p>
          <a:p>
            <a:pPr lvl="0">
              <a:buFont typeface="Symbol" panose="05050102010706020507" pitchFamily="18" charset="2"/>
              <a:buChar char=""/>
            </a:pPr>
            <a:r>
              <a:rPr lang="en-US" dirty="0"/>
              <a:t>Report on SBM level of implementation of schools in the district</a:t>
            </a:r>
            <a:endParaRPr lang="en-PH" dirty="0"/>
          </a:p>
          <a:p>
            <a:pPr lvl="0">
              <a:buFont typeface="Symbol" panose="05050102010706020507" pitchFamily="18" charset="2"/>
              <a:buChar char=""/>
            </a:pPr>
            <a:r>
              <a:rPr lang="en-US" dirty="0"/>
              <a:t>Reports on M&amp;E results of private schools per district on compliance to standards as regards:</a:t>
            </a:r>
            <a:endParaRPr lang="en-PH" dirty="0"/>
          </a:p>
          <a:p>
            <a:pPr lvl="0">
              <a:lnSpc>
                <a:spcPct val="115000"/>
              </a:lnSpc>
              <a:buFont typeface="Arial" panose="020B0604020202020204" pitchFamily="34" charset="0"/>
              <a:buChar char="-"/>
              <a:tabLst>
                <a:tab pos="331470" algn="l"/>
              </a:tabLst>
            </a:pPr>
            <a:r>
              <a:rPr lang="en-US" dirty="0"/>
              <a:t>Permit to operate</a:t>
            </a:r>
            <a:endParaRPr lang="en-PH" dirty="0"/>
          </a:p>
          <a:p>
            <a:pPr lvl="0">
              <a:lnSpc>
                <a:spcPct val="115000"/>
              </a:lnSpc>
              <a:buFont typeface="Arial" panose="020B0604020202020204" pitchFamily="34" charset="0"/>
              <a:buChar char="-"/>
              <a:tabLst>
                <a:tab pos="331470" algn="l"/>
              </a:tabLst>
            </a:pPr>
            <a:r>
              <a:rPr lang="en-US" dirty="0"/>
              <a:t>Renewal of operation</a:t>
            </a:r>
            <a:endParaRPr lang="en-PH" dirty="0"/>
          </a:p>
          <a:p>
            <a:pPr lvl="0">
              <a:lnSpc>
                <a:spcPct val="115000"/>
              </a:lnSpc>
              <a:buFont typeface="Arial" panose="020B0604020202020204" pitchFamily="34" charset="0"/>
              <a:buChar char="-"/>
              <a:tabLst>
                <a:tab pos="331470" algn="l"/>
              </a:tabLst>
            </a:pPr>
            <a:r>
              <a:rPr lang="en-US" dirty="0"/>
              <a:t>Permit for  </a:t>
            </a:r>
            <a:endParaRPr lang="en-PH" dirty="0"/>
          </a:p>
          <a:p>
            <a:pPr marL="331470">
              <a:lnSpc>
                <a:spcPct val="115000"/>
              </a:lnSpc>
            </a:pPr>
            <a:r>
              <a:rPr lang="en-US" dirty="0"/>
              <a:t>Recognition</a:t>
            </a:r>
            <a:endParaRPr lang="en-PH" dirty="0"/>
          </a:p>
          <a:p>
            <a:pPr lvl="0">
              <a:lnSpc>
                <a:spcPct val="115000"/>
              </a:lnSpc>
              <a:buFont typeface="Arial" panose="020B0604020202020204" pitchFamily="34" charset="0"/>
              <a:buChar char="-"/>
              <a:tabLst>
                <a:tab pos="331470" algn="l"/>
              </a:tabLst>
            </a:pPr>
            <a:r>
              <a:rPr lang="en-US" dirty="0"/>
              <a:t>GASTPE implementation, Accreditation</a:t>
            </a:r>
            <a:endParaRPr lang="en-PH" dirty="0"/>
          </a:p>
          <a:p>
            <a:pPr lvl="0">
              <a:buFont typeface="Symbol" panose="05050102010706020507" pitchFamily="18" charset="2"/>
              <a:buChar char=""/>
            </a:pPr>
            <a:r>
              <a:rPr lang="en-US" dirty="0"/>
              <a:t>Updated Documentation of school accomplishments with stakeholders’ cooperation</a:t>
            </a:r>
            <a:endParaRPr lang="en-PH" dirty="0"/>
          </a:p>
        </p:txBody>
      </p:sp>
    </p:spTree>
    <p:extLst>
      <p:ext uri="{BB962C8B-B14F-4D97-AF65-F5344CB8AC3E}">
        <p14:creationId xmlns:p14="http://schemas.microsoft.com/office/powerpoint/2010/main" val="76084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nSpc>
                <a:spcPct val="115000"/>
              </a:lnSpc>
            </a:pPr>
            <a:r>
              <a:rPr lang="en-US" dirty="0"/>
              <a:t>Major Tasks:</a:t>
            </a:r>
            <a:endParaRPr lang="en-PH" dirty="0"/>
          </a:p>
          <a:p>
            <a:pPr lvl="0">
              <a:buFont typeface="Symbol" panose="05050102010706020507" pitchFamily="18" charset="2"/>
              <a:buChar char=""/>
            </a:pPr>
            <a:r>
              <a:rPr lang="en-US" dirty="0"/>
              <a:t>Conduct monitoring and evaluation on the utilization and liquidation of SEF, MOOE and other funds to determine if schools adhere with the policy and standards using pre-designed  M &amp; E and transparency tools.</a:t>
            </a:r>
            <a:endParaRPr lang="en-PH" dirty="0"/>
          </a:p>
          <a:p>
            <a:pPr lvl="0">
              <a:buFont typeface="Symbol" panose="05050102010706020507" pitchFamily="18" charset="2"/>
              <a:buChar char=""/>
            </a:pPr>
            <a:r>
              <a:rPr lang="en-US" dirty="0"/>
              <a:t>Monitor SBM Level of practice through validation of their documents and outputs to determine areas for development and  possible provision of technical assistance to improve school performance </a:t>
            </a:r>
            <a:endParaRPr lang="en-PH" dirty="0"/>
          </a:p>
          <a:p>
            <a:pPr lvl="0">
              <a:buFont typeface="Symbol" panose="05050102010706020507" pitchFamily="18" charset="2"/>
              <a:buChar char=""/>
            </a:pPr>
            <a:r>
              <a:rPr lang="en-US" dirty="0"/>
              <a:t>Monitor and evaluate private schools through ocular inspection of required documents to determine adherence to set standards  as regards to permit to operate renewal of operation, permit for recognition, GASTPE implementation, accreditation </a:t>
            </a:r>
            <a:endParaRPr lang="en-PH" dirty="0">
              <a:latin typeface="Calibri" panose="020F0502020204030204" pitchFamily="34" charset="0"/>
              <a:ea typeface="Calibri" panose="020F0502020204030204" pitchFamily="34" charset="0"/>
              <a:cs typeface="Times New Roman" panose="02020603050405020304" pitchFamily="18" charset="0"/>
            </a:endParaRPr>
          </a:p>
          <a:p>
            <a:endParaRPr lang="en-PH" dirty="0"/>
          </a:p>
        </p:txBody>
      </p:sp>
    </p:spTree>
    <p:extLst>
      <p:ext uri="{BB962C8B-B14F-4D97-AF65-F5344CB8AC3E}">
        <p14:creationId xmlns:p14="http://schemas.microsoft.com/office/powerpoint/2010/main" val="78794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School heads</a:t>
            </a:r>
            <a:endParaRPr lang="en-PH" dirty="0"/>
          </a:p>
        </p:txBody>
      </p:sp>
      <p:sp>
        <p:nvSpPr>
          <p:cNvPr id="3" name="Content Placeholder 2"/>
          <p:cNvSpPr>
            <a:spLocks noGrp="1"/>
          </p:cNvSpPr>
          <p:nvPr>
            <p:ph idx="1"/>
          </p:nvPr>
        </p:nvSpPr>
        <p:spPr>
          <a:xfrm>
            <a:off x="1154954" y="2603500"/>
            <a:ext cx="10560796" cy="3416300"/>
          </a:xfrm>
        </p:spPr>
        <p:txBody>
          <a:bodyPr>
            <a:normAutofit/>
          </a:bodyPr>
          <a:lstStyle/>
          <a:p>
            <a:r>
              <a:rPr lang="id-ID" sz="2400" dirty="0"/>
              <a:t>(1) Setting the mission, vision, goals and objectives of the school;</a:t>
            </a:r>
            <a:endParaRPr lang="en-PH" sz="2400" dirty="0"/>
          </a:p>
          <a:p>
            <a:r>
              <a:rPr lang="id-ID" sz="2400" dirty="0"/>
              <a:t>(2) Creating an environment within the school that is conducive to teaching and learning;</a:t>
            </a:r>
            <a:endParaRPr lang="en-PH" sz="2400" dirty="0"/>
          </a:p>
          <a:p>
            <a:r>
              <a:rPr lang="id-ID" sz="2400" dirty="0"/>
              <a:t>(3) Implementing the school curriculum and being accountable for higher learning outcomes;</a:t>
            </a:r>
            <a:endParaRPr lang="en-PH" sz="2400" dirty="0"/>
          </a:p>
          <a:p>
            <a:r>
              <a:rPr lang="id-ID" sz="2400" dirty="0"/>
              <a:t>(4) Developing the school education program and school improvement plan;</a:t>
            </a:r>
            <a:endParaRPr lang="en-PH" sz="2400" dirty="0"/>
          </a:p>
          <a:p>
            <a:endParaRPr lang="en-PH" sz="2400" dirty="0"/>
          </a:p>
        </p:txBody>
      </p:sp>
    </p:spTree>
    <p:extLst>
      <p:ext uri="{BB962C8B-B14F-4D97-AF65-F5344CB8AC3E}">
        <p14:creationId xmlns:p14="http://schemas.microsoft.com/office/powerpoint/2010/main" val="2205979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250" y="2603500"/>
            <a:ext cx="11296650" cy="3416300"/>
          </a:xfrm>
        </p:spPr>
        <p:txBody>
          <a:bodyPr>
            <a:normAutofit/>
          </a:bodyPr>
          <a:lstStyle/>
          <a:p>
            <a:r>
              <a:rPr lang="id-ID" sz="2400" dirty="0"/>
              <a:t>(5) Offering educational programs, projects and services which provide equitable opportunities for all learners in the community;</a:t>
            </a:r>
            <a:endParaRPr lang="en-PH" sz="2400" dirty="0"/>
          </a:p>
          <a:p>
            <a:r>
              <a:rPr lang="id-ID" sz="2400" dirty="0"/>
              <a:t>(6) Introducing new and innovative modes of instruction to achieve higher learning outcomes;</a:t>
            </a:r>
            <a:endParaRPr lang="en-PH" sz="2400" dirty="0"/>
          </a:p>
          <a:p>
            <a:r>
              <a:rPr lang="id-ID" sz="2400" dirty="0"/>
              <a:t>(7) Administering and managing all personnel, physical and fiscal resources of the school;</a:t>
            </a:r>
            <a:endParaRPr lang="en-PH" sz="2400" dirty="0"/>
          </a:p>
          <a:p>
            <a:r>
              <a:rPr lang="id-ID" sz="2400" dirty="0"/>
              <a:t>(8) Recommending the staffing complement of the school based on its needs;</a:t>
            </a:r>
            <a:endParaRPr lang="en-PH" sz="2400" dirty="0"/>
          </a:p>
          <a:p>
            <a:endParaRPr lang="en-PH" sz="2400" dirty="0"/>
          </a:p>
        </p:txBody>
      </p:sp>
    </p:spTree>
    <p:extLst>
      <p:ext uri="{BB962C8B-B14F-4D97-AF65-F5344CB8AC3E}">
        <p14:creationId xmlns:p14="http://schemas.microsoft.com/office/powerpoint/2010/main" val="57329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03500"/>
            <a:ext cx="11391900" cy="3416300"/>
          </a:xfrm>
        </p:spPr>
        <p:txBody>
          <a:bodyPr>
            <a:normAutofit fontScale="92500" lnSpcReduction="20000"/>
          </a:bodyPr>
          <a:lstStyle/>
          <a:p>
            <a:r>
              <a:rPr lang="id-ID" sz="2400" dirty="0"/>
              <a:t>(9) Encouraging staff development;</a:t>
            </a:r>
            <a:endParaRPr lang="en-PH" sz="2400" dirty="0"/>
          </a:p>
          <a:p>
            <a:r>
              <a:rPr lang="id-ID" sz="2400" dirty="0"/>
              <a:t>(10) Establishing school and community networks and encouraging the active participation of teachers organizations, nonacademic personnel of public schools, and parents-teachers-community associations;</a:t>
            </a:r>
            <a:endParaRPr lang="en-PH" sz="2400" dirty="0"/>
          </a:p>
          <a:p>
            <a:r>
              <a:rPr lang="id-ID" sz="2400" dirty="0"/>
              <a:t>(11) Accepting donations, gifts, bequests and grants for the purpose of upgrading teachers' learning facilitators' competencies, improving ad expanding school facilities and providing instructional materials and equipment. Such donations or grants must be reported to the appropriate district supervisors and division superintendents; and</a:t>
            </a:r>
            <a:endParaRPr lang="en-PH" sz="2400" dirty="0"/>
          </a:p>
          <a:p>
            <a:r>
              <a:rPr lang="id-ID" sz="2400" dirty="0"/>
              <a:t>(12) Performing such other functions as may be assigned by proper </a:t>
            </a:r>
            <a:r>
              <a:rPr lang="id-ID" dirty="0"/>
              <a:t>authorities.</a:t>
            </a:r>
            <a:endParaRPr lang="en-PH" dirty="0"/>
          </a:p>
          <a:p>
            <a:endParaRPr lang="en-PH" dirty="0"/>
          </a:p>
        </p:txBody>
      </p:sp>
    </p:spTree>
    <p:extLst>
      <p:ext uri="{BB962C8B-B14F-4D97-AF65-F5344CB8AC3E}">
        <p14:creationId xmlns:p14="http://schemas.microsoft.com/office/powerpoint/2010/main" val="4257289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Approving Authorities (TRAVEL)</a:t>
            </a:r>
            <a:endParaRPr lang="en-PH" dirty="0"/>
          </a:p>
        </p:txBody>
      </p:sp>
      <p:sp>
        <p:nvSpPr>
          <p:cNvPr id="3" name="Content Placeholder 2"/>
          <p:cNvSpPr>
            <a:spLocks noGrp="1"/>
          </p:cNvSpPr>
          <p:nvPr>
            <p:ph idx="1"/>
          </p:nvPr>
        </p:nvSpPr>
        <p:spPr>
          <a:xfrm>
            <a:off x="400050" y="2603500"/>
            <a:ext cx="11372850" cy="3416300"/>
          </a:xfrm>
        </p:spPr>
        <p:txBody>
          <a:bodyPr>
            <a:normAutofit/>
          </a:bodyPr>
          <a:lstStyle/>
          <a:p>
            <a:pPr marL="0" indent="0">
              <a:buNone/>
            </a:pPr>
            <a:r>
              <a:rPr lang="en-PH" sz="4000" dirty="0" smtClean="0"/>
              <a:t>PSDS</a:t>
            </a:r>
          </a:p>
          <a:p>
            <a:pPr marL="0" indent="0">
              <a:buNone/>
            </a:pPr>
            <a:r>
              <a:rPr lang="en-PH" sz="4000" dirty="0" smtClean="0"/>
              <a:t>Within Division- No need for Travel authority.</a:t>
            </a:r>
            <a:endParaRPr lang="en-PH" sz="4000" dirty="0"/>
          </a:p>
        </p:txBody>
      </p:sp>
    </p:spTree>
    <p:extLst>
      <p:ext uri="{BB962C8B-B14F-4D97-AF65-F5344CB8AC3E}">
        <p14:creationId xmlns:p14="http://schemas.microsoft.com/office/powerpoint/2010/main" val="2880283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PH" sz="2800" dirty="0" smtClean="0"/>
              <a:t>Within Region IX</a:t>
            </a:r>
          </a:p>
          <a:p>
            <a:pPr marL="0" indent="0">
              <a:buNone/>
            </a:pPr>
            <a:r>
              <a:rPr lang="en-PH" sz="2800" dirty="0" smtClean="0"/>
              <a:t> Recommending Approval- ASDS duly countersigned by CID Chief</a:t>
            </a:r>
          </a:p>
          <a:p>
            <a:pPr marL="0" indent="0">
              <a:buNone/>
            </a:pPr>
            <a:endParaRPr lang="en-PH" sz="2800" dirty="0" smtClean="0"/>
          </a:p>
          <a:p>
            <a:pPr marL="0" indent="0">
              <a:buNone/>
            </a:pPr>
            <a:r>
              <a:rPr lang="en-PH" sz="2800" dirty="0" smtClean="0"/>
              <a:t>Approved-SDS</a:t>
            </a:r>
            <a:endParaRPr lang="en-PH" sz="2800" dirty="0"/>
          </a:p>
        </p:txBody>
      </p:sp>
    </p:spTree>
    <p:extLst>
      <p:ext uri="{BB962C8B-B14F-4D97-AF65-F5344CB8AC3E}">
        <p14:creationId xmlns:p14="http://schemas.microsoft.com/office/powerpoint/2010/main" val="2667062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WELCOME</a:t>
            </a:r>
            <a:endParaRPr lang="en-PH" dirty="0"/>
          </a:p>
        </p:txBody>
      </p:sp>
      <p:sp>
        <p:nvSpPr>
          <p:cNvPr id="3" name="Content Placeholder 2"/>
          <p:cNvSpPr>
            <a:spLocks noGrp="1"/>
          </p:cNvSpPr>
          <p:nvPr>
            <p:ph idx="1"/>
          </p:nvPr>
        </p:nvSpPr>
        <p:spPr/>
        <p:txBody>
          <a:bodyPr>
            <a:normAutofit/>
          </a:bodyPr>
          <a:lstStyle/>
          <a:p>
            <a:pPr marL="0" indent="0">
              <a:buNone/>
            </a:pPr>
            <a:r>
              <a:rPr lang="en-PH" sz="3600" dirty="0" smtClean="0"/>
              <a:t>ZAMBOANGA DEL NORTE TEAM </a:t>
            </a:r>
          </a:p>
          <a:p>
            <a:pPr marL="0" indent="0">
              <a:buNone/>
            </a:pPr>
            <a:r>
              <a:rPr lang="en-PH" sz="3600" dirty="0" smtClean="0">
                <a:solidFill>
                  <a:schemeClr val="accent6">
                    <a:lumMod val="50000"/>
                  </a:schemeClr>
                </a:solidFill>
                <a:latin typeface="AR CHRISTY" panose="02000000000000000000" pitchFamily="2" charset="0"/>
              </a:rPr>
              <a:t>TOGETHER EVERYONE ACHIEVES MORE…</a:t>
            </a:r>
            <a:endParaRPr lang="en-PH" sz="3600" dirty="0">
              <a:solidFill>
                <a:schemeClr val="accent6">
                  <a:lumMod val="50000"/>
                </a:schemeClr>
              </a:solidFill>
              <a:latin typeface="AR CHRISTY" panose="02000000000000000000" pitchFamily="2" charset="0"/>
            </a:endParaRPr>
          </a:p>
        </p:txBody>
      </p:sp>
    </p:spTree>
    <p:extLst>
      <p:ext uri="{BB962C8B-B14F-4D97-AF65-F5344CB8AC3E}">
        <p14:creationId xmlns:p14="http://schemas.microsoft.com/office/powerpoint/2010/main" val="66111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Outside Region 9</a:t>
            </a:r>
            <a:endParaRPr lang="en-PH" dirty="0"/>
          </a:p>
        </p:txBody>
      </p:sp>
      <p:sp>
        <p:nvSpPr>
          <p:cNvPr id="3" name="Content Placeholder 2"/>
          <p:cNvSpPr>
            <a:spLocks noGrp="1"/>
          </p:cNvSpPr>
          <p:nvPr>
            <p:ph idx="1"/>
          </p:nvPr>
        </p:nvSpPr>
        <p:spPr/>
        <p:txBody>
          <a:bodyPr>
            <a:normAutofit/>
          </a:bodyPr>
          <a:lstStyle/>
          <a:p>
            <a:pPr marL="0" indent="0">
              <a:buNone/>
            </a:pPr>
            <a:r>
              <a:rPr lang="en-PH" sz="3600" dirty="0" smtClean="0"/>
              <a:t>Recommending- SDS duly countersigned by ASDS</a:t>
            </a:r>
          </a:p>
          <a:p>
            <a:pPr marL="0" indent="0">
              <a:buNone/>
            </a:pPr>
            <a:endParaRPr lang="en-PH" sz="3600" dirty="0"/>
          </a:p>
          <a:p>
            <a:pPr marL="0" indent="0">
              <a:buNone/>
            </a:pPr>
            <a:r>
              <a:rPr lang="en-PH" sz="3600" dirty="0" smtClean="0"/>
              <a:t>Approved: RD</a:t>
            </a:r>
            <a:endParaRPr lang="en-PH" sz="3600" dirty="0"/>
          </a:p>
        </p:txBody>
      </p:sp>
    </p:spTree>
    <p:extLst>
      <p:ext uri="{BB962C8B-B14F-4D97-AF65-F5344CB8AC3E}">
        <p14:creationId xmlns:p14="http://schemas.microsoft.com/office/powerpoint/2010/main" val="42803636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School Heads</a:t>
            </a:r>
            <a:endParaRPr lang="en-PH" dirty="0"/>
          </a:p>
        </p:txBody>
      </p:sp>
      <p:sp>
        <p:nvSpPr>
          <p:cNvPr id="3" name="Content Placeholder 2"/>
          <p:cNvSpPr>
            <a:spLocks noGrp="1"/>
          </p:cNvSpPr>
          <p:nvPr>
            <p:ph idx="1"/>
          </p:nvPr>
        </p:nvSpPr>
        <p:spPr>
          <a:xfrm>
            <a:off x="323850" y="2603500"/>
            <a:ext cx="11239500" cy="3416300"/>
          </a:xfrm>
        </p:spPr>
        <p:txBody>
          <a:bodyPr>
            <a:normAutofit/>
          </a:bodyPr>
          <a:lstStyle/>
          <a:p>
            <a:pPr marL="0" indent="0">
              <a:buNone/>
            </a:pPr>
            <a:r>
              <a:rPr lang="en-PH" sz="3200" dirty="0" smtClean="0"/>
              <a:t>Within the Division – NONE. Just inform PSDS</a:t>
            </a:r>
          </a:p>
          <a:p>
            <a:pPr marL="0" indent="0">
              <a:buNone/>
            </a:pPr>
            <a:r>
              <a:rPr lang="en-PH" sz="3200" dirty="0" smtClean="0"/>
              <a:t>Within Region IX- Recommending Approval: PSDS</a:t>
            </a:r>
          </a:p>
          <a:p>
            <a:pPr marL="0" indent="0">
              <a:buNone/>
            </a:pPr>
            <a:r>
              <a:rPr lang="en-PH" sz="3200" dirty="0"/>
              <a:t>	</a:t>
            </a:r>
            <a:r>
              <a:rPr lang="en-PH" sz="3200" dirty="0" smtClean="0"/>
              <a:t>						 Approved: SDS countersigned by ASDS</a:t>
            </a:r>
          </a:p>
          <a:p>
            <a:pPr marL="0" indent="0">
              <a:buNone/>
            </a:pPr>
            <a:r>
              <a:rPr lang="en-PH" sz="3200" dirty="0" smtClean="0"/>
              <a:t>Outside Region IX- Recommending Approval: SDS/ASDS</a:t>
            </a:r>
          </a:p>
          <a:p>
            <a:pPr marL="0" indent="0">
              <a:buNone/>
            </a:pPr>
            <a:r>
              <a:rPr lang="en-PH" sz="3200" dirty="0"/>
              <a:t>	</a:t>
            </a:r>
            <a:r>
              <a:rPr lang="en-PH" sz="3200" dirty="0" smtClean="0"/>
              <a:t>							Approved: RD</a:t>
            </a:r>
            <a:endParaRPr lang="en-PH" sz="3200" dirty="0"/>
          </a:p>
        </p:txBody>
      </p:sp>
    </p:spTree>
    <p:extLst>
      <p:ext uri="{BB962C8B-B14F-4D97-AF65-F5344CB8AC3E}">
        <p14:creationId xmlns:p14="http://schemas.microsoft.com/office/powerpoint/2010/main" val="250219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Teachers</a:t>
            </a:r>
            <a:endParaRPr lang="en-PH" dirty="0"/>
          </a:p>
        </p:txBody>
      </p:sp>
      <p:sp>
        <p:nvSpPr>
          <p:cNvPr id="3" name="Content Placeholder 2"/>
          <p:cNvSpPr>
            <a:spLocks noGrp="1"/>
          </p:cNvSpPr>
          <p:nvPr>
            <p:ph idx="1"/>
          </p:nvPr>
        </p:nvSpPr>
        <p:spPr>
          <a:xfrm>
            <a:off x="1154954" y="2222500"/>
            <a:ext cx="9237663" cy="4464050"/>
          </a:xfrm>
        </p:spPr>
        <p:txBody>
          <a:bodyPr>
            <a:normAutofit/>
          </a:bodyPr>
          <a:lstStyle/>
          <a:p>
            <a:pPr marL="0" indent="0">
              <a:buNone/>
            </a:pPr>
            <a:r>
              <a:rPr lang="en-PH" sz="3600" dirty="0" smtClean="0"/>
              <a:t>Within the Division: School Head</a:t>
            </a:r>
          </a:p>
          <a:p>
            <a:pPr marL="0" indent="0">
              <a:buNone/>
            </a:pPr>
            <a:r>
              <a:rPr lang="en-PH" sz="3600" dirty="0" smtClean="0"/>
              <a:t>Within Region IX: </a:t>
            </a:r>
          </a:p>
          <a:p>
            <a:pPr marL="0" indent="0">
              <a:buNone/>
            </a:pPr>
            <a:r>
              <a:rPr lang="en-PH" sz="3600" dirty="0" smtClean="0"/>
              <a:t>Recommending Approval: SH</a:t>
            </a:r>
          </a:p>
          <a:p>
            <a:pPr marL="0" indent="0">
              <a:buNone/>
            </a:pPr>
            <a:r>
              <a:rPr lang="en-PH" sz="3600" dirty="0" smtClean="0"/>
              <a:t>Approval: SDS/ASDS</a:t>
            </a:r>
          </a:p>
          <a:p>
            <a:pPr marL="0" indent="0">
              <a:buNone/>
            </a:pPr>
            <a:r>
              <a:rPr lang="en-PH" sz="3600" dirty="0" smtClean="0"/>
              <a:t>Outside Region IX: RA: SDS/ASDS</a:t>
            </a:r>
          </a:p>
          <a:p>
            <a:pPr marL="0" indent="0">
              <a:buNone/>
            </a:pPr>
            <a:r>
              <a:rPr lang="en-PH" sz="3600" dirty="0"/>
              <a:t>	</a:t>
            </a:r>
            <a:r>
              <a:rPr lang="en-PH" sz="3600" dirty="0" smtClean="0"/>
              <a:t>							Approval: RD</a:t>
            </a:r>
          </a:p>
          <a:p>
            <a:pPr marL="0" indent="0">
              <a:buNone/>
            </a:pPr>
            <a:endParaRPr lang="en-PH" sz="3600" dirty="0"/>
          </a:p>
        </p:txBody>
      </p:sp>
    </p:spTree>
    <p:extLst>
      <p:ext uri="{BB962C8B-B14F-4D97-AF65-F5344CB8AC3E}">
        <p14:creationId xmlns:p14="http://schemas.microsoft.com/office/powerpoint/2010/main" val="682655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254" y="2266950"/>
            <a:ext cx="8825659" cy="3829050"/>
          </a:xfrm>
        </p:spPr>
        <p:txBody>
          <a:bodyPr/>
          <a:lstStyle/>
          <a:p>
            <a:r>
              <a:rPr lang="en-PH" sz="2800" dirty="0"/>
              <a:t>Nature teaches us many lessons. And those little lessons are essentially our experiences. There's a lot we can learn from nature, as this story will demonstrate through depicting a single element of a butterfly's life. From the moment I read this story, I kept reminding myself of it every time I met with struggles in life: </a:t>
            </a:r>
          </a:p>
          <a:p>
            <a:pPr marL="0" indent="0">
              <a:buNone/>
            </a:pPr>
            <a:r>
              <a:rPr lang="en-PH" dirty="0"/>
              <a:t> </a:t>
            </a:r>
          </a:p>
          <a:p>
            <a:endParaRPr lang="en-PH" dirty="0"/>
          </a:p>
          <a:p>
            <a:endParaRPr lang="en-PH" dirty="0"/>
          </a:p>
        </p:txBody>
      </p:sp>
      <p:sp>
        <p:nvSpPr>
          <p:cNvPr id="4" name="Rectangle 3"/>
          <p:cNvSpPr/>
          <p:nvPr/>
        </p:nvSpPr>
        <p:spPr>
          <a:xfrm>
            <a:off x="2945750" y="1272502"/>
            <a:ext cx="6598300" cy="388696"/>
          </a:xfrm>
          <a:prstGeom prst="rect">
            <a:avLst/>
          </a:prstGeom>
        </p:spPr>
        <p:txBody>
          <a:bodyPr wrap="square">
            <a:spAutoFit/>
          </a:bodyPr>
          <a:lstStyle/>
          <a:p>
            <a:pPr>
              <a:lnSpc>
                <a:spcPct val="107000"/>
              </a:lnSpc>
              <a:spcAft>
                <a:spcPts val="800"/>
              </a:spcAft>
            </a:pPr>
            <a:r>
              <a:rPr lang="en-PH" b="1" kern="1800" dirty="0">
                <a:latin typeface="Times New Roman" panose="02020603050405020304" pitchFamily="18" charset="0"/>
                <a:ea typeface="Times New Roman" panose="02020603050405020304" pitchFamily="18" charset="0"/>
                <a:cs typeface="Times New Roman" panose="02020603050405020304" pitchFamily="18" charset="0"/>
              </a:rPr>
              <a:t>A Beautiful Story With a Heart-felt Lesson</a:t>
            </a:r>
            <a:endParaRPr lang="en-PH"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071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191999" cy="7086600"/>
          </a:xfrm>
          <a:prstGeom prst="rect">
            <a:avLst/>
          </a:prstGeom>
          <a:noFill/>
          <a:ln>
            <a:noFill/>
          </a:ln>
        </p:spPr>
      </p:pic>
    </p:spTree>
    <p:extLst>
      <p:ext uri="{BB962C8B-B14F-4D97-AF65-F5344CB8AC3E}">
        <p14:creationId xmlns:p14="http://schemas.microsoft.com/office/powerpoint/2010/main" val="2708534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102686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267292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450"/>
            <a:ext cx="12192000" cy="6686549"/>
          </a:xfrm>
          <a:prstGeom prst="rect">
            <a:avLst/>
          </a:prstGeom>
          <a:noFill/>
          <a:ln>
            <a:noFill/>
          </a:ln>
        </p:spPr>
      </p:pic>
    </p:spTree>
    <p:extLst>
      <p:ext uri="{BB962C8B-B14F-4D97-AF65-F5344CB8AC3E}">
        <p14:creationId xmlns:p14="http://schemas.microsoft.com/office/powerpoint/2010/main" val="2591314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289867"/>
          </a:xfrm>
          <a:prstGeom prst="rect">
            <a:avLst/>
          </a:prstGeom>
          <a:noFill/>
          <a:ln>
            <a:noFill/>
          </a:ln>
        </p:spPr>
      </p:pic>
    </p:spTree>
    <p:extLst>
      <p:ext uri="{BB962C8B-B14F-4D97-AF65-F5344CB8AC3E}">
        <p14:creationId xmlns:p14="http://schemas.microsoft.com/office/powerpoint/2010/main" val="1514459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159733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MANTRA</a:t>
            </a:r>
            <a:endParaRPr lang="en-PH" dirty="0"/>
          </a:p>
        </p:txBody>
      </p:sp>
      <p:sp>
        <p:nvSpPr>
          <p:cNvPr id="3" name="Content Placeholder 2"/>
          <p:cNvSpPr>
            <a:spLocks noGrp="1"/>
          </p:cNvSpPr>
          <p:nvPr>
            <p:ph idx="1"/>
          </p:nvPr>
        </p:nvSpPr>
        <p:spPr/>
        <p:txBody>
          <a:bodyPr>
            <a:normAutofit/>
          </a:bodyPr>
          <a:lstStyle/>
          <a:p>
            <a:pPr marL="0" indent="0">
              <a:buNone/>
            </a:pPr>
            <a:r>
              <a:rPr lang="en-PH" sz="5400" dirty="0" smtClean="0">
                <a:solidFill>
                  <a:schemeClr val="accent6">
                    <a:lumMod val="50000"/>
                  </a:schemeClr>
                </a:solidFill>
              </a:rPr>
              <a:t>“BE AND DO BETTER EACH DAY WITH A SENSE OF URGENCY”</a:t>
            </a:r>
            <a:endParaRPr lang="en-PH" sz="5400" dirty="0">
              <a:solidFill>
                <a:schemeClr val="accent6">
                  <a:lumMod val="50000"/>
                </a:schemeClr>
              </a:solidFill>
            </a:endParaRPr>
          </a:p>
        </p:txBody>
      </p:sp>
    </p:spTree>
    <p:extLst>
      <p:ext uri="{BB962C8B-B14F-4D97-AF65-F5344CB8AC3E}">
        <p14:creationId xmlns:p14="http://schemas.microsoft.com/office/powerpoint/2010/main" val="1713799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7999"/>
          </a:xfrm>
          <a:prstGeom prst="rect">
            <a:avLst/>
          </a:prstGeom>
          <a:noFill/>
          <a:ln>
            <a:noFill/>
          </a:ln>
        </p:spPr>
      </p:pic>
    </p:spTree>
    <p:extLst>
      <p:ext uri="{BB962C8B-B14F-4D97-AF65-F5344CB8AC3E}">
        <p14:creationId xmlns:p14="http://schemas.microsoft.com/office/powerpoint/2010/main" val="767075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12192000" cy="6591300"/>
          </a:xfrm>
          <a:prstGeom prst="rect">
            <a:avLst/>
          </a:prstGeom>
          <a:noFill/>
          <a:ln>
            <a:noFill/>
          </a:ln>
        </p:spPr>
      </p:pic>
    </p:spTree>
    <p:extLst>
      <p:ext uri="{BB962C8B-B14F-4D97-AF65-F5344CB8AC3E}">
        <p14:creationId xmlns:p14="http://schemas.microsoft.com/office/powerpoint/2010/main" val="3881329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Tree>
    <p:extLst>
      <p:ext uri="{BB962C8B-B14F-4D97-AF65-F5344CB8AC3E}">
        <p14:creationId xmlns:p14="http://schemas.microsoft.com/office/powerpoint/2010/main" val="3324384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tterflies - Life Story - Inspiring "/>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20550" cy="6858000"/>
          </a:xfrm>
          <a:prstGeom prst="rect">
            <a:avLst/>
          </a:prstGeom>
          <a:noFill/>
          <a:ln>
            <a:noFill/>
          </a:ln>
        </p:spPr>
      </p:pic>
    </p:spTree>
    <p:extLst>
      <p:ext uri="{BB962C8B-B14F-4D97-AF65-F5344CB8AC3E}">
        <p14:creationId xmlns:p14="http://schemas.microsoft.com/office/powerpoint/2010/main" val="1896328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PH" sz="6000" dirty="0" smtClean="0"/>
              <a:t>How do you see yourselves as leaders in your community?</a:t>
            </a:r>
            <a:endParaRPr lang="en-PH" sz="6000" dirty="0"/>
          </a:p>
        </p:txBody>
      </p:sp>
    </p:spTree>
    <p:extLst>
      <p:ext uri="{BB962C8B-B14F-4D97-AF65-F5344CB8AC3E}">
        <p14:creationId xmlns:p14="http://schemas.microsoft.com/office/powerpoint/2010/main" val="100416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KEY OFFICIALS</a:t>
            </a:r>
            <a:endParaRPr lang="en-PH" dirty="0"/>
          </a:p>
        </p:txBody>
      </p:sp>
      <p:sp>
        <p:nvSpPr>
          <p:cNvPr id="3" name="Content Placeholder 2"/>
          <p:cNvSpPr>
            <a:spLocks noGrp="1"/>
          </p:cNvSpPr>
          <p:nvPr>
            <p:ph idx="1"/>
          </p:nvPr>
        </p:nvSpPr>
        <p:spPr/>
        <p:txBody>
          <a:bodyPr/>
          <a:lstStyle/>
          <a:p>
            <a:pPr marL="0" indent="0">
              <a:buNone/>
            </a:pPr>
            <a:r>
              <a:rPr lang="en-PH" dirty="0" smtClean="0">
                <a:solidFill>
                  <a:schemeClr val="accent6">
                    <a:lumMod val="75000"/>
                  </a:schemeClr>
                </a:solidFill>
              </a:rPr>
              <a:t>PEDRO MELCHOR M. NATIVIDAD, CSEE</a:t>
            </a:r>
          </a:p>
          <a:p>
            <a:pPr marL="0" indent="0">
              <a:buNone/>
            </a:pPr>
            <a:r>
              <a:rPr lang="en-PH" dirty="0" smtClean="0"/>
              <a:t>OIC- Schools Division Superintendent</a:t>
            </a:r>
          </a:p>
          <a:p>
            <a:pPr marL="0" indent="0">
              <a:buNone/>
            </a:pPr>
            <a:endParaRPr lang="en-PH" dirty="0"/>
          </a:p>
          <a:p>
            <a:pPr marL="0" indent="0">
              <a:buNone/>
            </a:pPr>
            <a:r>
              <a:rPr lang="en-PH" dirty="0" smtClean="0">
                <a:solidFill>
                  <a:schemeClr val="accent6">
                    <a:lumMod val="50000"/>
                  </a:schemeClr>
                </a:solidFill>
              </a:rPr>
              <a:t>FILMA B. CATALAN, ED.D</a:t>
            </a:r>
          </a:p>
          <a:p>
            <a:pPr marL="0" indent="0">
              <a:buNone/>
            </a:pPr>
            <a:r>
              <a:rPr lang="en-PH" dirty="0" smtClean="0"/>
              <a:t>OIC- Asst. Schools Division Superintendent ( Congressional District 1 &amp; 2)</a:t>
            </a:r>
          </a:p>
          <a:p>
            <a:pPr marL="0" indent="0">
              <a:buNone/>
            </a:pPr>
            <a:r>
              <a:rPr lang="en-PH" dirty="0" smtClean="0"/>
              <a:t>												In Charge</a:t>
            </a:r>
            <a:endParaRPr lang="en-PH" dirty="0"/>
          </a:p>
          <a:p>
            <a:pPr marL="0" indent="0">
              <a:buNone/>
            </a:pPr>
            <a:r>
              <a:rPr lang="en-PH" dirty="0" smtClean="0">
                <a:solidFill>
                  <a:schemeClr val="accent6">
                    <a:lumMod val="50000"/>
                  </a:schemeClr>
                </a:solidFill>
              </a:rPr>
              <a:t>VIRGILIO P. BATAN JR, CESE</a:t>
            </a:r>
          </a:p>
          <a:p>
            <a:pPr marL="0" indent="0">
              <a:buNone/>
            </a:pPr>
            <a:r>
              <a:rPr lang="en-PH" dirty="0" smtClean="0"/>
              <a:t>OIC- Schools Division Superintendent       (</a:t>
            </a:r>
            <a:endParaRPr lang="en-PH" dirty="0"/>
          </a:p>
        </p:txBody>
      </p:sp>
    </p:spTree>
    <p:extLst>
      <p:ext uri="{BB962C8B-B14F-4D97-AF65-F5344CB8AC3E}">
        <p14:creationId xmlns:p14="http://schemas.microsoft.com/office/powerpoint/2010/main" val="91022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DUTIES AND RESPONSIBILITIES</a:t>
            </a:r>
            <a:endParaRPr lang="en-PH" dirty="0"/>
          </a:p>
        </p:txBody>
      </p:sp>
      <p:sp>
        <p:nvSpPr>
          <p:cNvPr id="3" name="Content Placeholder 2"/>
          <p:cNvSpPr>
            <a:spLocks noGrp="1"/>
          </p:cNvSpPr>
          <p:nvPr>
            <p:ph idx="1"/>
          </p:nvPr>
        </p:nvSpPr>
        <p:spPr/>
        <p:txBody>
          <a:bodyPr>
            <a:normAutofit/>
          </a:bodyPr>
          <a:lstStyle/>
          <a:p>
            <a:pPr marL="0" indent="0">
              <a:buNone/>
            </a:pPr>
            <a:r>
              <a:rPr lang="en-PH" sz="4000" dirty="0" smtClean="0">
                <a:solidFill>
                  <a:schemeClr val="accent6">
                    <a:lumMod val="50000"/>
                  </a:schemeClr>
                </a:solidFill>
              </a:rPr>
              <a:t>PSDS</a:t>
            </a:r>
            <a:endParaRPr lang="en-PH" sz="4000" dirty="0">
              <a:solidFill>
                <a:schemeClr val="accent6">
                  <a:lumMod val="50000"/>
                </a:schemeClr>
              </a:solidFill>
            </a:endParaRPr>
          </a:p>
        </p:txBody>
      </p:sp>
      <p:sp>
        <p:nvSpPr>
          <p:cNvPr id="4" name="TextBox 3"/>
          <p:cNvSpPr txBox="1"/>
          <p:nvPr/>
        </p:nvSpPr>
        <p:spPr>
          <a:xfrm>
            <a:off x="2819401" y="2741989"/>
            <a:ext cx="9163050" cy="2585323"/>
          </a:xfrm>
          <a:prstGeom prst="rect">
            <a:avLst/>
          </a:prstGeom>
          <a:noFill/>
        </p:spPr>
        <p:txBody>
          <a:bodyPr wrap="square" rtlCol="0">
            <a:spAutoFit/>
          </a:bodyPr>
          <a:lstStyle/>
          <a:p>
            <a:r>
              <a:rPr lang="en-US" b="1" dirty="0"/>
              <a:t>Major Tasks:</a:t>
            </a:r>
            <a:endParaRPr lang="en-PH" dirty="0"/>
          </a:p>
          <a:p>
            <a:pPr lvl="0"/>
            <a:r>
              <a:rPr lang="en-US" dirty="0"/>
              <a:t>Conduct monitoring and evaluation on the utilization and liquidation of SEF, MOOE and other funds to determine if schools adhere with the policy and standards using pre-designed  M &amp; E and transparency tools.</a:t>
            </a:r>
            <a:endParaRPr lang="en-PH" dirty="0"/>
          </a:p>
          <a:p>
            <a:pPr lvl="0"/>
            <a:endParaRPr lang="en-US" dirty="0" smtClean="0"/>
          </a:p>
          <a:p>
            <a:pPr lvl="0"/>
            <a:r>
              <a:rPr lang="en-US" dirty="0" smtClean="0"/>
              <a:t>Monitor </a:t>
            </a:r>
            <a:r>
              <a:rPr lang="en-US" dirty="0"/>
              <a:t>SBM Level of practice through validation of their documents and outputs to determine areas for development and  possible provision of technical assistance to improve school performance </a:t>
            </a:r>
            <a:endParaRPr lang="en-PH" dirty="0"/>
          </a:p>
          <a:p>
            <a:endParaRPr lang="en-PH" dirty="0"/>
          </a:p>
        </p:txBody>
      </p:sp>
    </p:spTree>
    <p:extLst>
      <p:ext uri="{BB962C8B-B14F-4D97-AF65-F5344CB8AC3E}">
        <p14:creationId xmlns:p14="http://schemas.microsoft.com/office/powerpoint/2010/main" val="2732815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8825659" cy="3949700"/>
          </a:xfrm>
        </p:spPr>
        <p:txBody>
          <a:bodyPr>
            <a:noAutofit/>
          </a:bodyPr>
          <a:lstStyle/>
          <a:p>
            <a:pPr>
              <a:lnSpc>
                <a:spcPct val="115000"/>
              </a:lnSpc>
              <a:spcBef>
                <a:spcPts val="100"/>
              </a:spcBef>
              <a:spcAft>
                <a:spcPts val="100"/>
              </a:spcAft>
            </a:pPr>
            <a:r>
              <a:rPr lang="en-US" sz="3200" dirty="0"/>
              <a:t>INSTRUCTIONAL SUPERVISION</a:t>
            </a:r>
            <a:endParaRPr lang="en-PH" sz="3200" dirty="0"/>
          </a:p>
          <a:p>
            <a:pPr marL="0" indent="0">
              <a:lnSpc>
                <a:spcPct val="115000"/>
              </a:lnSpc>
              <a:spcBef>
                <a:spcPts val="100"/>
              </a:spcBef>
              <a:spcAft>
                <a:spcPts val="100"/>
              </a:spcAft>
              <a:buNone/>
            </a:pPr>
            <a:r>
              <a:rPr lang="en-US" sz="3200" dirty="0"/>
              <a:t>Outputs:</a:t>
            </a:r>
            <a:endParaRPr lang="en-PH" sz="3200" dirty="0"/>
          </a:p>
          <a:p>
            <a:pPr lvl="0">
              <a:buFont typeface="Symbol" panose="05050102010706020507" pitchFamily="18" charset="2"/>
              <a:buChar char=""/>
            </a:pPr>
            <a:r>
              <a:rPr lang="en-US" sz="3200" dirty="0"/>
              <a:t>Improved instructional leadership practices among school heads.</a:t>
            </a:r>
            <a:endParaRPr lang="en-PH" sz="3200" dirty="0"/>
          </a:p>
          <a:p>
            <a:pPr lvl="0">
              <a:buFont typeface="Symbol" panose="05050102010706020507" pitchFamily="18" charset="2"/>
              <a:buChar char=""/>
            </a:pPr>
            <a:r>
              <a:rPr lang="en-US" sz="3200" dirty="0"/>
              <a:t>Improved teaching-learning delivery</a:t>
            </a:r>
            <a:endParaRPr lang="en-PH" sz="3200" dirty="0"/>
          </a:p>
          <a:p>
            <a:pPr lvl="0">
              <a:buFont typeface="Symbol" panose="05050102010706020507" pitchFamily="18" charset="2"/>
              <a:buChar char=""/>
            </a:pPr>
            <a:r>
              <a:rPr lang="en-US" sz="3200" dirty="0"/>
              <a:t>Identified needs of SHs and teachers</a:t>
            </a:r>
            <a:endParaRPr lang="en-PH" sz="3200" dirty="0"/>
          </a:p>
          <a:p>
            <a:pPr marL="0" indent="0">
              <a:buNone/>
            </a:pPr>
            <a:endParaRPr lang="en-PH" sz="3200" dirty="0"/>
          </a:p>
        </p:txBody>
      </p:sp>
    </p:spTree>
    <p:extLst>
      <p:ext uri="{BB962C8B-B14F-4D97-AF65-F5344CB8AC3E}">
        <p14:creationId xmlns:p14="http://schemas.microsoft.com/office/powerpoint/2010/main" val="1220172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buFont typeface="Symbol" panose="05050102010706020507" pitchFamily="18" charset="2"/>
              <a:buChar char=""/>
            </a:pPr>
            <a:r>
              <a:rPr lang="en-US" sz="3200" dirty="0" smtClean="0"/>
              <a:t>Assess </a:t>
            </a:r>
            <a:r>
              <a:rPr lang="en-US" sz="3200" dirty="0"/>
              <a:t>the situation of schools and learning centers, and identify   actions needed to put in place an enabling environment for School Heads and Teachers to deliver quality basic education</a:t>
            </a:r>
            <a:endParaRPr lang="en-PH" sz="3200" dirty="0"/>
          </a:p>
          <a:p>
            <a:endParaRPr lang="en-PH" sz="2800" dirty="0"/>
          </a:p>
        </p:txBody>
      </p:sp>
    </p:spTree>
    <p:extLst>
      <p:ext uri="{BB962C8B-B14F-4D97-AF65-F5344CB8AC3E}">
        <p14:creationId xmlns:p14="http://schemas.microsoft.com/office/powerpoint/2010/main" val="2597790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15000"/>
              </a:lnSpc>
            </a:pPr>
            <a:r>
              <a:rPr lang="en-US" sz="3200" dirty="0"/>
              <a:t>Major Tasks:</a:t>
            </a:r>
            <a:endParaRPr lang="en-PH" sz="3200" dirty="0"/>
          </a:p>
          <a:p>
            <a:pPr lvl="0">
              <a:buFont typeface="Symbol" panose="05050102010706020507" pitchFamily="18" charset="2"/>
              <a:buChar char=""/>
            </a:pPr>
            <a:r>
              <a:rPr lang="en-US" sz="3200" dirty="0"/>
              <a:t>Provide guidance and instructional supervision to school heads by observing and gathering data on their strengths and development needs and  then coaching them towards improved instructional leadership practices.</a:t>
            </a:r>
            <a:endParaRPr lang="en-PH" sz="3200" dirty="0"/>
          </a:p>
          <a:p>
            <a:endParaRPr lang="en-PH" sz="3200" dirty="0"/>
          </a:p>
        </p:txBody>
      </p:sp>
    </p:spTree>
    <p:extLst>
      <p:ext uri="{BB962C8B-B14F-4D97-AF65-F5344CB8AC3E}">
        <p14:creationId xmlns:p14="http://schemas.microsoft.com/office/powerpoint/2010/main" val="1732680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3200" dirty="0"/>
              <a:t>Observe and gather data on the strengths and  competency (KSA) development  needs of teachers and coach school heads on how to improve teachers’ KSA in teaching-learning delivery.</a:t>
            </a:r>
            <a:endParaRPr lang="en-PH" sz="3200" dirty="0"/>
          </a:p>
          <a:p>
            <a:endParaRPr lang="en-PH" sz="2800" dirty="0"/>
          </a:p>
        </p:txBody>
      </p:sp>
    </p:spTree>
    <p:extLst>
      <p:ext uri="{BB962C8B-B14F-4D97-AF65-F5344CB8AC3E}">
        <p14:creationId xmlns:p14="http://schemas.microsoft.com/office/powerpoint/2010/main" val="2337245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267</TotalTime>
  <Words>1074</Words>
  <Application>Microsoft Office PowerPoint</Application>
  <PresentationFormat>Widescreen</PresentationFormat>
  <Paragraphs>107</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 CHRISTY</vt:lpstr>
      <vt:lpstr>Arial</vt:lpstr>
      <vt:lpstr>Calibri</vt:lpstr>
      <vt:lpstr>Century Gothic</vt:lpstr>
      <vt:lpstr>Symbol</vt:lpstr>
      <vt:lpstr>Times New Roman</vt:lpstr>
      <vt:lpstr>Wingdings 3</vt:lpstr>
      <vt:lpstr>Ion Boardroom</vt:lpstr>
      <vt:lpstr>DISTRICT POLICY CONFERENCE</vt:lpstr>
      <vt:lpstr>WELCOME</vt:lpstr>
      <vt:lpstr>MANTRA</vt:lpstr>
      <vt:lpstr>KEY OFFICIALS</vt:lpstr>
      <vt:lpstr>DUTIES AND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heads</vt:lpstr>
      <vt:lpstr>PowerPoint Presentation</vt:lpstr>
      <vt:lpstr>PowerPoint Presentation</vt:lpstr>
      <vt:lpstr>Approving Authorities (TRAVEL)</vt:lpstr>
      <vt:lpstr>PowerPoint Presentation</vt:lpstr>
      <vt:lpstr>Outside Region 9</vt:lpstr>
      <vt:lpstr>School Heads</vt:lpstr>
      <vt:lpstr>Teachers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Filma B. Catalan</dc:creator>
  <cp:lastModifiedBy>Filma B. Catalan</cp:lastModifiedBy>
  <cp:revision>17</cp:revision>
  <dcterms:created xsi:type="dcterms:W3CDTF">2017-07-21T01:00:19Z</dcterms:created>
  <dcterms:modified xsi:type="dcterms:W3CDTF">2017-07-24T02:09:18Z</dcterms:modified>
</cp:coreProperties>
</file>